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Montserrat" panose="02020500000000000000" charset="0"/>
      <p:regular r:id="rId21"/>
      <p:bold r:id="rId22"/>
      <p:italic r:id="rId23"/>
      <p:boldItalic r:id="rId24"/>
    </p:embeddedFont>
    <p:embeddedFont>
      <p:font typeface="Montserrat Medium" panose="02020500000000000000" charset="0"/>
      <p:regular r:id="rId25"/>
      <p:bold r:id="rId26"/>
      <p:italic r:id="rId27"/>
      <p:boldItalic r:id="rId28"/>
    </p:embeddedFont>
    <p:embeddedFont>
      <p:font typeface="Montserrat SemiBold" panose="02020500000000000000"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
      <p:font typeface="Source Sans Pro SemiBold" panose="020B0603030403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71D2D9-4D24-4ABB-A42F-A6D6462766CD}">
  <a:tblStyle styleId="{E071D2D9-4D24-4ABB-A42F-A6D6462766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a1454e3ec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a1454e3ec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a0c6b0652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a0c6b0652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a1454e3ec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a1454e3ec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a1454e3ec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a1454e3ec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a1454e3ec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da1454e3ec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a1454e3ec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da1454e3ec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a1454e3ec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a1454e3ec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a0c6b0652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da0c6b065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da1454e3ec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da1454e3ec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a0c6b065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a0c6b065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a1454e3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a1454e3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a0c6b065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a0c6b065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a0c6b065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a0c6b065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a1454e3e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a1454e3e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a1454e3e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a1454e3e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a0c6b0652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a0c6b065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da1454e3ec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da1454e3e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398497" y="0"/>
            <a:ext cx="7745505" cy="5143500"/>
          </a:xfrm>
          <a:prstGeom prst="rect">
            <a:avLst/>
          </a:prstGeom>
          <a:noFill/>
          <a:ln>
            <a:noFill/>
          </a:ln>
        </p:spPr>
      </p:pic>
      <p:grpSp>
        <p:nvGrpSpPr>
          <p:cNvPr id="55" name="Google Shape;55;p13"/>
          <p:cNvGrpSpPr/>
          <p:nvPr/>
        </p:nvGrpSpPr>
        <p:grpSpPr>
          <a:xfrm>
            <a:off x="0" y="-9900"/>
            <a:ext cx="7542175" cy="5163300"/>
            <a:chOff x="0" y="-9900"/>
            <a:chExt cx="7542175" cy="5163300"/>
          </a:xfrm>
        </p:grpSpPr>
        <p:sp>
          <p:nvSpPr>
            <p:cNvPr id="56" name="Google Shape;56;p13"/>
            <p:cNvSpPr/>
            <p:nvPr/>
          </p:nvSpPr>
          <p:spPr>
            <a:xfrm>
              <a:off x="0" y="0"/>
              <a:ext cx="7542175" cy="5153400"/>
            </a:xfrm>
            <a:custGeom>
              <a:avLst/>
              <a:gdLst/>
              <a:ahLst/>
              <a:cxnLst/>
              <a:rect l="l" t="t" r="r" b="b"/>
              <a:pathLst>
                <a:path w="301687" h="206136" extrusionOk="0">
                  <a:moveTo>
                    <a:pt x="0" y="0"/>
                  </a:moveTo>
                  <a:lnTo>
                    <a:pt x="421" y="205740"/>
                  </a:lnTo>
                  <a:lnTo>
                    <a:pt x="301687" y="206136"/>
                  </a:lnTo>
                  <a:lnTo>
                    <a:pt x="274716" y="0"/>
                  </a:lnTo>
                  <a:close/>
                </a:path>
              </a:pathLst>
            </a:custGeom>
            <a:solidFill>
              <a:srgbClr val="76F4A6">
                <a:alpha val="50600"/>
              </a:srgbClr>
            </a:solidFill>
            <a:ln>
              <a:noFill/>
            </a:ln>
          </p:spPr>
        </p:sp>
        <p:sp>
          <p:nvSpPr>
            <p:cNvPr id="57" name="Google Shape;57;p13"/>
            <p:cNvSpPr/>
            <p:nvPr/>
          </p:nvSpPr>
          <p:spPr>
            <a:xfrm>
              <a:off x="0" y="-9900"/>
              <a:ext cx="7373625" cy="5153400"/>
            </a:xfrm>
            <a:custGeom>
              <a:avLst/>
              <a:gdLst/>
              <a:ahLst/>
              <a:cxnLst/>
              <a:rect l="l" t="t" r="r" b="b"/>
              <a:pathLst>
                <a:path w="294945" h="206136" extrusionOk="0">
                  <a:moveTo>
                    <a:pt x="0" y="396"/>
                  </a:moveTo>
                  <a:lnTo>
                    <a:pt x="421" y="206136"/>
                  </a:lnTo>
                  <a:lnTo>
                    <a:pt x="294945" y="206136"/>
                  </a:lnTo>
                  <a:lnTo>
                    <a:pt x="236264" y="0"/>
                  </a:lnTo>
                  <a:close/>
                </a:path>
              </a:pathLst>
            </a:custGeom>
            <a:solidFill>
              <a:srgbClr val="004E5B"/>
            </a:solidFill>
            <a:ln>
              <a:noFill/>
            </a:ln>
          </p:spPr>
        </p:sp>
      </p:grpSp>
      <p:sp>
        <p:nvSpPr>
          <p:cNvPr id="58" name="Google Shape;58;p13"/>
          <p:cNvSpPr txBox="1">
            <a:spLocks noGrp="1"/>
          </p:cNvSpPr>
          <p:nvPr>
            <p:ph type="ctrTitle"/>
          </p:nvPr>
        </p:nvSpPr>
        <p:spPr>
          <a:xfrm>
            <a:off x="311700" y="1813600"/>
            <a:ext cx="5565300" cy="98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sz="5000" b="1">
                <a:solidFill>
                  <a:srgbClr val="76F4A6"/>
                </a:solidFill>
                <a:latin typeface="Montserrat"/>
                <a:ea typeface="Montserrat"/>
                <a:cs typeface="Montserrat"/>
                <a:sym typeface="Montserrat"/>
              </a:rPr>
              <a:t>Company Name</a:t>
            </a:r>
            <a:endParaRPr sz="5000" b="1">
              <a:solidFill>
                <a:srgbClr val="76F4A6"/>
              </a:solidFill>
              <a:latin typeface="Montserrat"/>
              <a:ea typeface="Montserrat"/>
              <a:cs typeface="Montserrat"/>
              <a:sym typeface="Montserrat"/>
            </a:endParaRPr>
          </a:p>
        </p:txBody>
      </p:sp>
      <p:sp>
        <p:nvSpPr>
          <p:cNvPr id="59" name="Google Shape;59;p13"/>
          <p:cNvSpPr txBox="1">
            <a:spLocks noGrp="1"/>
          </p:cNvSpPr>
          <p:nvPr>
            <p:ph type="subTitle" idx="1"/>
          </p:nvPr>
        </p:nvSpPr>
        <p:spPr>
          <a:xfrm>
            <a:off x="311700" y="2834125"/>
            <a:ext cx="5565300" cy="67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sz="2200">
                <a:solidFill>
                  <a:schemeClr val="lt1"/>
                </a:solidFill>
                <a:latin typeface="Montserrat SemiBold"/>
                <a:ea typeface="Montserrat SemiBold"/>
                <a:cs typeface="Montserrat SemiBold"/>
                <a:sym typeface="Montserrat SemiBold"/>
              </a:rPr>
              <a:t>Company Tagline</a:t>
            </a:r>
            <a:endParaRPr sz="2200">
              <a:solidFill>
                <a:schemeClr val="lt1"/>
              </a:solidFill>
              <a:latin typeface="Montserrat SemiBold"/>
              <a:ea typeface="Montserrat SemiBold"/>
              <a:cs typeface="Montserrat SemiBold"/>
              <a:sym typeface="Montserrat SemiBold"/>
            </a:endParaRPr>
          </a:p>
        </p:txBody>
      </p:sp>
      <p:sp>
        <p:nvSpPr>
          <p:cNvPr id="60" name="Google Shape;60;p13"/>
          <p:cNvSpPr txBox="1">
            <a:spLocks noGrp="1"/>
          </p:cNvSpPr>
          <p:nvPr>
            <p:ph type="subTitle" idx="1"/>
          </p:nvPr>
        </p:nvSpPr>
        <p:spPr>
          <a:xfrm>
            <a:off x="311700" y="4341850"/>
            <a:ext cx="5565300" cy="51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35"/>
              <a:buNone/>
            </a:pPr>
            <a:r>
              <a:rPr lang="zh-TW" sz="1205">
                <a:solidFill>
                  <a:schemeClr val="lt1"/>
                </a:solidFill>
                <a:latin typeface="Montserrat Medium"/>
                <a:ea typeface="Montserrat Medium"/>
                <a:cs typeface="Montserrat Medium"/>
                <a:sym typeface="Montserrat Medium"/>
              </a:rPr>
              <a:t>Your name</a:t>
            </a:r>
            <a:endParaRPr sz="1205">
              <a:solidFill>
                <a:schemeClr val="lt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SzPts val="935"/>
              <a:buNone/>
            </a:pPr>
            <a:r>
              <a:rPr lang="zh-TW" sz="1205">
                <a:solidFill>
                  <a:schemeClr val="lt1"/>
                </a:solidFill>
                <a:latin typeface="Montserrat Medium"/>
                <a:ea typeface="Montserrat Medium"/>
                <a:cs typeface="Montserrat Medium"/>
                <a:sym typeface="Montserrat Medium"/>
              </a:rPr>
              <a:t>Your title</a:t>
            </a:r>
            <a:endParaRPr sz="1205">
              <a:solidFill>
                <a:schemeClr val="lt1"/>
              </a:solidFill>
              <a:latin typeface="Montserrat Medium"/>
              <a:ea typeface="Montserrat Medium"/>
              <a:cs typeface="Montserrat Medium"/>
              <a:sym typeface="Montserrat Medium"/>
            </a:endParaRPr>
          </a:p>
        </p:txBody>
      </p:sp>
      <p:cxnSp>
        <p:nvCxnSpPr>
          <p:cNvPr id="61" name="Google Shape;61;p13"/>
          <p:cNvCxnSpPr/>
          <p:nvPr/>
        </p:nvCxnSpPr>
        <p:spPr>
          <a:xfrm>
            <a:off x="311700" y="4205750"/>
            <a:ext cx="5525400" cy="0"/>
          </a:xfrm>
          <a:prstGeom prst="straightConnector1">
            <a:avLst/>
          </a:prstGeom>
          <a:noFill/>
          <a:ln w="9525" cap="flat" cmpd="sng">
            <a:solidFill>
              <a:srgbClr val="76F4A6"/>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202"/>
        <p:cNvGrpSpPr/>
        <p:nvPr/>
      </p:nvGrpSpPr>
      <p:grpSpPr>
        <a:xfrm>
          <a:off x="0" y="0"/>
          <a:ext cx="0" cy="0"/>
          <a:chOff x="0" y="0"/>
          <a:chExt cx="0" cy="0"/>
        </a:xfrm>
      </p:grpSpPr>
      <p:sp>
        <p:nvSpPr>
          <p:cNvPr id="203" name="Google Shape;203;p22"/>
          <p:cNvSpPr txBox="1">
            <a:spLocks noGrp="1"/>
          </p:cNvSpPr>
          <p:nvPr>
            <p:ph type="title"/>
          </p:nvPr>
        </p:nvSpPr>
        <p:spPr>
          <a:xfrm>
            <a:off x="311700" y="445025"/>
            <a:ext cx="321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chemeClr val="lt1"/>
                </a:solidFill>
                <a:latin typeface="Montserrat"/>
                <a:ea typeface="Montserrat"/>
                <a:cs typeface="Montserrat"/>
                <a:sym typeface="Montserrat"/>
              </a:rPr>
              <a:t>Business Model</a:t>
            </a:r>
            <a:endParaRPr b="1">
              <a:solidFill>
                <a:schemeClr val="lt1"/>
              </a:solidFill>
              <a:latin typeface="Montserrat"/>
              <a:ea typeface="Montserrat"/>
              <a:cs typeface="Montserrat"/>
              <a:sym typeface="Montserrat"/>
            </a:endParaRPr>
          </a:p>
        </p:txBody>
      </p:sp>
      <p:sp>
        <p:nvSpPr>
          <p:cNvPr id="204" name="Google Shape;204;p22"/>
          <p:cNvSpPr txBox="1">
            <a:spLocks noGrp="1"/>
          </p:cNvSpPr>
          <p:nvPr>
            <p:ph type="body" idx="1"/>
          </p:nvPr>
        </p:nvSpPr>
        <p:spPr>
          <a:xfrm>
            <a:off x="311700" y="2617425"/>
            <a:ext cx="887400" cy="311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1600" b="1">
                <a:solidFill>
                  <a:srgbClr val="76F4A6"/>
                </a:solidFill>
                <a:latin typeface="Source Sans Pro"/>
                <a:ea typeface="Source Sans Pro"/>
                <a:cs typeface="Source Sans Pro"/>
                <a:sym typeface="Source Sans Pro"/>
              </a:rPr>
              <a:t>項目1</a:t>
            </a:r>
            <a:endParaRPr sz="1600" b="1">
              <a:solidFill>
                <a:srgbClr val="76F4A6"/>
              </a:solidFill>
              <a:latin typeface="Source Sans Pro"/>
              <a:ea typeface="Source Sans Pro"/>
              <a:cs typeface="Source Sans Pro"/>
              <a:sym typeface="Source Sans Pro"/>
            </a:endParaRPr>
          </a:p>
        </p:txBody>
      </p:sp>
      <p:cxnSp>
        <p:nvCxnSpPr>
          <p:cNvPr id="205" name="Google Shape;205;p22"/>
          <p:cNvCxnSpPr/>
          <p:nvPr/>
        </p:nvCxnSpPr>
        <p:spPr>
          <a:xfrm>
            <a:off x="1199100" y="2772975"/>
            <a:ext cx="7393200" cy="0"/>
          </a:xfrm>
          <a:prstGeom prst="straightConnector1">
            <a:avLst/>
          </a:prstGeom>
          <a:noFill/>
          <a:ln w="9525" cap="flat" cmpd="sng">
            <a:solidFill>
              <a:srgbClr val="9CDACF"/>
            </a:solidFill>
            <a:prstDash val="solid"/>
            <a:round/>
            <a:headEnd type="none" w="med" len="med"/>
            <a:tailEnd type="none" w="med" len="med"/>
          </a:ln>
        </p:spPr>
      </p:cxnSp>
      <p:sp>
        <p:nvSpPr>
          <p:cNvPr id="206" name="Google Shape;206;p22"/>
          <p:cNvSpPr txBox="1">
            <a:spLocks noGrp="1"/>
          </p:cNvSpPr>
          <p:nvPr>
            <p:ph type="body" idx="1"/>
          </p:nvPr>
        </p:nvSpPr>
        <p:spPr>
          <a:xfrm>
            <a:off x="1855463" y="1904525"/>
            <a:ext cx="1432500" cy="509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zh-TW">
                <a:solidFill>
                  <a:schemeClr val="lt1"/>
                </a:solidFill>
                <a:latin typeface="Source Sans Pro"/>
                <a:ea typeface="Source Sans Pro"/>
                <a:cs typeface="Source Sans Pro"/>
                <a:sym typeface="Source Sans Pro"/>
              </a:rPr>
              <a:t>初創期</a:t>
            </a:r>
            <a:endParaRPr>
              <a:solidFill>
                <a:schemeClr val="lt1"/>
              </a:solidFill>
              <a:latin typeface="Source Sans Pro"/>
              <a:ea typeface="Source Sans Pro"/>
              <a:cs typeface="Source Sans Pro"/>
              <a:sym typeface="Source Sans Pro"/>
            </a:endParaRPr>
          </a:p>
        </p:txBody>
      </p:sp>
      <p:sp>
        <p:nvSpPr>
          <p:cNvPr id="207" name="Google Shape;207;p22"/>
          <p:cNvSpPr txBox="1">
            <a:spLocks noGrp="1"/>
          </p:cNvSpPr>
          <p:nvPr>
            <p:ph type="body" idx="1"/>
          </p:nvPr>
        </p:nvSpPr>
        <p:spPr>
          <a:xfrm>
            <a:off x="4179450" y="1904525"/>
            <a:ext cx="1432500" cy="509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zh-TW">
                <a:solidFill>
                  <a:schemeClr val="lt1"/>
                </a:solidFill>
                <a:latin typeface="Source Sans Pro"/>
                <a:ea typeface="Source Sans Pro"/>
                <a:cs typeface="Source Sans Pro"/>
                <a:sym typeface="Source Sans Pro"/>
              </a:rPr>
              <a:t>發展期</a:t>
            </a:r>
            <a:endParaRPr>
              <a:solidFill>
                <a:schemeClr val="lt1"/>
              </a:solidFill>
              <a:latin typeface="Source Sans Pro"/>
              <a:ea typeface="Source Sans Pro"/>
              <a:cs typeface="Source Sans Pro"/>
              <a:sym typeface="Source Sans Pro"/>
            </a:endParaRPr>
          </a:p>
        </p:txBody>
      </p:sp>
      <p:sp>
        <p:nvSpPr>
          <p:cNvPr id="208" name="Google Shape;208;p22"/>
          <p:cNvSpPr txBox="1">
            <a:spLocks noGrp="1"/>
          </p:cNvSpPr>
          <p:nvPr>
            <p:ph type="body" idx="1"/>
          </p:nvPr>
        </p:nvSpPr>
        <p:spPr>
          <a:xfrm>
            <a:off x="6503438" y="1904525"/>
            <a:ext cx="1432500" cy="509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zh-TW">
                <a:solidFill>
                  <a:schemeClr val="lt1"/>
                </a:solidFill>
                <a:latin typeface="Source Sans Pro"/>
                <a:ea typeface="Source Sans Pro"/>
                <a:cs typeface="Source Sans Pro"/>
                <a:sym typeface="Source Sans Pro"/>
              </a:rPr>
              <a:t>成熟期</a:t>
            </a:r>
            <a:endParaRPr>
              <a:solidFill>
                <a:schemeClr val="lt1"/>
              </a:solidFill>
              <a:latin typeface="Source Sans Pro"/>
              <a:ea typeface="Source Sans Pro"/>
              <a:cs typeface="Source Sans Pro"/>
              <a:sym typeface="Source Sans Pro"/>
            </a:endParaRPr>
          </a:p>
        </p:txBody>
      </p:sp>
      <p:sp>
        <p:nvSpPr>
          <p:cNvPr id="209" name="Google Shape;209;p22"/>
          <p:cNvSpPr/>
          <p:nvPr/>
        </p:nvSpPr>
        <p:spPr>
          <a:xfrm>
            <a:off x="1520850" y="2537025"/>
            <a:ext cx="6749700" cy="471900"/>
          </a:xfrm>
          <a:prstGeom prst="rect">
            <a:avLst/>
          </a:prstGeom>
          <a:solidFill>
            <a:srgbClr val="76F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txBox="1">
            <a:spLocks noGrp="1"/>
          </p:cNvSpPr>
          <p:nvPr>
            <p:ph type="body" idx="1"/>
          </p:nvPr>
        </p:nvSpPr>
        <p:spPr>
          <a:xfrm>
            <a:off x="3619050" y="2617425"/>
            <a:ext cx="2553300" cy="3111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zh-TW" sz="1300">
                <a:solidFill>
                  <a:srgbClr val="004E5B"/>
                </a:solidFill>
                <a:latin typeface="Source Sans Pro"/>
                <a:ea typeface="Source Sans Pro"/>
                <a:cs typeface="Source Sans Pro"/>
                <a:sym typeface="Source Sans Pro"/>
              </a:rPr>
              <a:t>內容說明</a:t>
            </a:r>
            <a:endParaRPr sz="1300">
              <a:solidFill>
                <a:srgbClr val="004E5B"/>
              </a:solidFill>
              <a:latin typeface="Source Sans Pro"/>
              <a:ea typeface="Source Sans Pro"/>
              <a:cs typeface="Source Sans Pro"/>
              <a:sym typeface="Source Sans Pro"/>
            </a:endParaRPr>
          </a:p>
        </p:txBody>
      </p:sp>
      <p:sp>
        <p:nvSpPr>
          <p:cNvPr id="211" name="Google Shape;211;p22"/>
          <p:cNvSpPr txBox="1">
            <a:spLocks noGrp="1"/>
          </p:cNvSpPr>
          <p:nvPr>
            <p:ph type="body" idx="1"/>
          </p:nvPr>
        </p:nvSpPr>
        <p:spPr>
          <a:xfrm>
            <a:off x="311700" y="3240838"/>
            <a:ext cx="887400" cy="311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1600" b="1">
                <a:solidFill>
                  <a:srgbClr val="76F4A6"/>
                </a:solidFill>
                <a:latin typeface="Source Sans Pro"/>
                <a:ea typeface="Source Sans Pro"/>
                <a:cs typeface="Source Sans Pro"/>
                <a:sym typeface="Source Sans Pro"/>
              </a:rPr>
              <a:t>項目2</a:t>
            </a:r>
            <a:endParaRPr sz="1600" b="1">
              <a:solidFill>
                <a:srgbClr val="76F4A6"/>
              </a:solidFill>
              <a:latin typeface="Source Sans Pro"/>
              <a:ea typeface="Source Sans Pro"/>
              <a:cs typeface="Source Sans Pro"/>
              <a:sym typeface="Source Sans Pro"/>
            </a:endParaRPr>
          </a:p>
        </p:txBody>
      </p:sp>
      <p:cxnSp>
        <p:nvCxnSpPr>
          <p:cNvPr id="212" name="Google Shape;212;p22"/>
          <p:cNvCxnSpPr/>
          <p:nvPr/>
        </p:nvCxnSpPr>
        <p:spPr>
          <a:xfrm>
            <a:off x="1199100" y="3396388"/>
            <a:ext cx="7393200" cy="0"/>
          </a:xfrm>
          <a:prstGeom prst="straightConnector1">
            <a:avLst/>
          </a:prstGeom>
          <a:noFill/>
          <a:ln w="9525" cap="flat" cmpd="sng">
            <a:solidFill>
              <a:srgbClr val="9CDACF"/>
            </a:solidFill>
            <a:prstDash val="solid"/>
            <a:round/>
            <a:headEnd type="none" w="med" len="med"/>
            <a:tailEnd type="none" w="med" len="med"/>
          </a:ln>
        </p:spPr>
      </p:cxnSp>
      <p:sp>
        <p:nvSpPr>
          <p:cNvPr id="213" name="Google Shape;213;p22"/>
          <p:cNvSpPr/>
          <p:nvPr/>
        </p:nvSpPr>
        <p:spPr>
          <a:xfrm>
            <a:off x="3770850" y="3160438"/>
            <a:ext cx="4500000" cy="471900"/>
          </a:xfrm>
          <a:prstGeom prst="rect">
            <a:avLst/>
          </a:prstGeom>
          <a:solidFill>
            <a:srgbClr val="76F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txBox="1">
            <a:spLocks noGrp="1"/>
          </p:cNvSpPr>
          <p:nvPr>
            <p:ph type="body" idx="1"/>
          </p:nvPr>
        </p:nvSpPr>
        <p:spPr>
          <a:xfrm>
            <a:off x="4744200" y="3240838"/>
            <a:ext cx="2553300" cy="3111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zh-TW" sz="1300">
                <a:solidFill>
                  <a:srgbClr val="004E5B"/>
                </a:solidFill>
                <a:latin typeface="Source Sans Pro"/>
                <a:ea typeface="Source Sans Pro"/>
                <a:cs typeface="Source Sans Pro"/>
                <a:sym typeface="Source Sans Pro"/>
              </a:rPr>
              <a:t>內容說明</a:t>
            </a:r>
            <a:endParaRPr sz="1300">
              <a:solidFill>
                <a:srgbClr val="004E5B"/>
              </a:solidFill>
              <a:latin typeface="Source Sans Pro"/>
              <a:ea typeface="Source Sans Pro"/>
              <a:cs typeface="Source Sans Pro"/>
              <a:sym typeface="Source Sans Pro"/>
            </a:endParaRPr>
          </a:p>
        </p:txBody>
      </p:sp>
      <p:sp>
        <p:nvSpPr>
          <p:cNvPr id="215" name="Google Shape;215;p22"/>
          <p:cNvSpPr txBox="1">
            <a:spLocks noGrp="1"/>
          </p:cNvSpPr>
          <p:nvPr>
            <p:ph type="body" idx="1"/>
          </p:nvPr>
        </p:nvSpPr>
        <p:spPr>
          <a:xfrm>
            <a:off x="311700" y="3864263"/>
            <a:ext cx="887400" cy="311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1600" b="1">
                <a:solidFill>
                  <a:srgbClr val="76F4A6"/>
                </a:solidFill>
                <a:latin typeface="Source Sans Pro"/>
                <a:ea typeface="Source Sans Pro"/>
                <a:cs typeface="Source Sans Pro"/>
                <a:sym typeface="Source Sans Pro"/>
              </a:rPr>
              <a:t>項目3</a:t>
            </a:r>
            <a:endParaRPr sz="1600" b="1">
              <a:solidFill>
                <a:srgbClr val="76F4A6"/>
              </a:solidFill>
              <a:latin typeface="Source Sans Pro"/>
              <a:ea typeface="Source Sans Pro"/>
              <a:cs typeface="Source Sans Pro"/>
              <a:sym typeface="Source Sans Pro"/>
            </a:endParaRPr>
          </a:p>
        </p:txBody>
      </p:sp>
      <p:cxnSp>
        <p:nvCxnSpPr>
          <p:cNvPr id="216" name="Google Shape;216;p22"/>
          <p:cNvCxnSpPr/>
          <p:nvPr/>
        </p:nvCxnSpPr>
        <p:spPr>
          <a:xfrm>
            <a:off x="1199100" y="4019813"/>
            <a:ext cx="7393200" cy="0"/>
          </a:xfrm>
          <a:prstGeom prst="straightConnector1">
            <a:avLst/>
          </a:prstGeom>
          <a:noFill/>
          <a:ln w="9525" cap="flat" cmpd="sng">
            <a:solidFill>
              <a:srgbClr val="9CDACF"/>
            </a:solidFill>
            <a:prstDash val="solid"/>
            <a:round/>
            <a:headEnd type="none" w="med" len="med"/>
            <a:tailEnd type="none" w="med" len="med"/>
          </a:ln>
        </p:spPr>
      </p:cxnSp>
      <p:sp>
        <p:nvSpPr>
          <p:cNvPr id="217" name="Google Shape;217;p22"/>
          <p:cNvSpPr/>
          <p:nvPr/>
        </p:nvSpPr>
        <p:spPr>
          <a:xfrm>
            <a:off x="6020550" y="3783863"/>
            <a:ext cx="2250000" cy="471900"/>
          </a:xfrm>
          <a:prstGeom prst="rect">
            <a:avLst/>
          </a:prstGeom>
          <a:solidFill>
            <a:srgbClr val="76F4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txBox="1">
            <a:spLocks noGrp="1"/>
          </p:cNvSpPr>
          <p:nvPr>
            <p:ph type="body" idx="1"/>
          </p:nvPr>
        </p:nvSpPr>
        <p:spPr>
          <a:xfrm>
            <a:off x="6172950" y="3864275"/>
            <a:ext cx="1945200" cy="3111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zh-TW" sz="1300">
                <a:solidFill>
                  <a:srgbClr val="004E5B"/>
                </a:solidFill>
                <a:latin typeface="Source Sans Pro"/>
                <a:ea typeface="Source Sans Pro"/>
                <a:cs typeface="Source Sans Pro"/>
                <a:sym typeface="Source Sans Pro"/>
              </a:rPr>
              <a:t>內容說明</a:t>
            </a:r>
            <a:endParaRPr sz="1300">
              <a:solidFill>
                <a:srgbClr val="004E5B"/>
              </a:solidFill>
              <a:latin typeface="Source Sans Pro"/>
              <a:ea typeface="Source Sans Pro"/>
              <a:cs typeface="Source Sans Pro"/>
              <a:sym typeface="Source Sans Pro"/>
            </a:endParaRPr>
          </a:p>
        </p:txBody>
      </p:sp>
      <p:cxnSp>
        <p:nvCxnSpPr>
          <p:cNvPr id="219" name="Google Shape;219;p22"/>
          <p:cNvCxnSpPr/>
          <p:nvPr/>
        </p:nvCxnSpPr>
        <p:spPr>
          <a:xfrm>
            <a:off x="3770850" y="1826475"/>
            <a:ext cx="0" cy="2976000"/>
          </a:xfrm>
          <a:prstGeom prst="straightConnector1">
            <a:avLst/>
          </a:prstGeom>
          <a:noFill/>
          <a:ln w="9525" cap="flat" cmpd="sng">
            <a:solidFill>
              <a:srgbClr val="76F4A6"/>
            </a:solidFill>
            <a:prstDash val="dot"/>
            <a:round/>
            <a:headEnd type="none" w="med" len="med"/>
            <a:tailEnd type="none" w="med" len="med"/>
          </a:ln>
        </p:spPr>
      </p:cxnSp>
      <p:cxnSp>
        <p:nvCxnSpPr>
          <p:cNvPr id="220" name="Google Shape;220;p22"/>
          <p:cNvCxnSpPr/>
          <p:nvPr/>
        </p:nvCxnSpPr>
        <p:spPr>
          <a:xfrm>
            <a:off x="6020850" y="1826475"/>
            <a:ext cx="0" cy="2976000"/>
          </a:xfrm>
          <a:prstGeom prst="straightConnector1">
            <a:avLst/>
          </a:prstGeom>
          <a:noFill/>
          <a:ln w="9525" cap="flat" cmpd="sng">
            <a:solidFill>
              <a:srgbClr val="76F4A6"/>
            </a:solidFill>
            <a:prstDash val="dot"/>
            <a:round/>
            <a:headEnd type="none" w="med" len="med"/>
            <a:tailEnd type="none" w="med" len="med"/>
          </a:ln>
        </p:spPr>
      </p:cxnSp>
      <p:sp>
        <p:nvSpPr>
          <p:cNvPr id="221" name="Google Shape;221;p22"/>
          <p:cNvSpPr txBox="1">
            <a:spLocks noGrp="1"/>
          </p:cNvSpPr>
          <p:nvPr>
            <p:ph type="body" idx="1"/>
          </p:nvPr>
        </p:nvSpPr>
        <p:spPr>
          <a:xfrm>
            <a:off x="311710" y="1017725"/>
            <a:ext cx="64155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1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內文說明內文說明內文說明內文說明內文說明內文說明內文說明內文說明內文說明內文說明內文說明內文說明內文說明內文說明內文說明內文說明內文說明內文說明內文說明內文說明</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23"/>
          <p:cNvSpPr/>
          <p:nvPr/>
        </p:nvSpPr>
        <p:spPr>
          <a:xfrm>
            <a:off x="0" y="0"/>
            <a:ext cx="9144000" cy="5143500"/>
          </a:xfrm>
          <a:prstGeom prst="rect">
            <a:avLst/>
          </a:prstGeom>
          <a:solidFill>
            <a:srgbClr val="004E5B">
              <a:alpha val="8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txBox="1">
            <a:spLocks noGrp="1"/>
          </p:cNvSpPr>
          <p:nvPr>
            <p:ph type="title"/>
          </p:nvPr>
        </p:nvSpPr>
        <p:spPr>
          <a:xfrm>
            <a:off x="311700" y="445025"/>
            <a:ext cx="321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chemeClr val="lt1"/>
                </a:solidFill>
                <a:latin typeface="Montserrat"/>
                <a:ea typeface="Montserrat"/>
                <a:cs typeface="Montserrat"/>
                <a:sym typeface="Montserrat"/>
              </a:rPr>
              <a:t>Competition</a:t>
            </a:r>
            <a:endParaRPr b="1">
              <a:solidFill>
                <a:schemeClr val="lt1"/>
              </a:solidFill>
              <a:latin typeface="Montserrat"/>
              <a:ea typeface="Montserrat"/>
              <a:cs typeface="Montserrat"/>
              <a:sym typeface="Montserrat"/>
            </a:endParaRPr>
          </a:p>
        </p:txBody>
      </p:sp>
      <p:sp>
        <p:nvSpPr>
          <p:cNvPr id="228" name="Google Shape;228;p23"/>
          <p:cNvSpPr txBox="1">
            <a:spLocks noGrp="1"/>
          </p:cNvSpPr>
          <p:nvPr>
            <p:ph type="body" idx="1"/>
          </p:nvPr>
        </p:nvSpPr>
        <p:spPr>
          <a:xfrm>
            <a:off x="311710" y="1017725"/>
            <a:ext cx="64155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1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內文說明內文說明內文說明內文說明內文說明內文說明內文說明內文說明內文說明內文說明內文說明內文說明內文說明內文說明內文說明內文說明內文說明內文說明內文說明內文說明</a:t>
            </a:r>
            <a:endParaRPr sz="1100">
              <a:solidFill>
                <a:schemeClr val="lt1"/>
              </a:solidFill>
              <a:latin typeface="Source Sans Pro"/>
              <a:ea typeface="Source Sans Pro"/>
              <a:cs typeface="Source Sans Pro"/>
              <a:sym typeface="Source Sans Pro"/>
            </a:endParaRPr>
          </a:p>
        </p:txBody>
      </p:sp>
      <p:sp>
        <p:nvSpPr>
          <p:cNvPr id="229" name="Google Shape;229;p23"/>
          <p:cNvSpPr/>
          <p:nvPr/>
        </p:nvSpPr>
        <p:spPr>
          <a:xfrm>
            <a:off x="0" y="2636175"/>
            <a:ext cx="9144000" cy="2507400"/>
          </a:xfrm>
          <a:prstGeom prst="rect">
            <a:avLst/>
          </a:prstGeom>
          <a:solidFill>
            <a:srgbClr val="004E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txBox="1">
            <a:spLocks noGrp="1"/>
          </p:cNvSpPr>
          <p:nvPr>
            <p:ph type="body" idx="1"/>
          </p:nvPr>
        </p:nvSpPr>
        <p:spPr>
          <a:xfrm>
            <a:off x="2108275" y="3418300"/>
            <a:ext cx="19344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700">
                <a:solidFill>
                  <a:schemeClr val="lt1"/>
                </a:solidFill>
                <a:latin typeface="Source Sans Pro SemiBold"/>
                <a:ea typeface="Source Sans Pro SemiBold"/>
                <a:cs typeface="Source Sans Pro SemiBold"/>
                <a:sym typeface="Source Sans Pro SemiBold"/>
              </a:rPr>
              <a:t>Competitor1</a:t>
            </a:r>
            <a:endParaRPr sz="1700">
              <a:solidFill>
                <a:schemeClr val="lt1"/>
              </a:solidFill>
              <a:latin typeface="Source Sans Pro SemiBold"/>
              <a:ea typeface="Source Sans Pro SemiBold"/>
              <a:cs typeface="Source Sans Pro SemiBold"/>
              <a:sym typeface="Source Sans Pro SemiBold"/>
            </a:endParaRPr>
          </a:p>
        </p:txBody>
      </p:sp>
      <p:sp>
        <p:nvSpPr>
          <p:cNvPr id="231" name="Google Shape;231;p23"/>
          <p:cNvSpPr txBox="1">
            <a:spLocks noGrp="1"/>
          </p:cNvSpPr>
          <p:nvPr>
            <p:ph type="body" idx="1"/>
          </p:nvPr>
        </p:nvSpPr>
        <p:spPr>
          <a:xfrm>
            <a:off x="2017275" y="3823600"/>
            <a:ext cx="21165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a:solidFill>
                <a:schemeClr val="lt1"/>
              </a:solidFill>
              <a:latin typeface="Source Sans Pro"/>
              <a:ea typeface="Source Sans Pro"/>
              <a:cs typeface="Source Sans Pro"/>
              <a:sym typeface="Source Sans Pro"/>
            </a:endParaRPr>
          </a:p>
        </p:txBody>
      </p:sp>
      <p:pic>
        <p:nvPicPr>
          <p:cNvPr id="232" name="Google Shape;232;p23"/>
          <p:cNvPicPr preferRelativeResize="0"/>
          <p:nvPr/>
        </p:nvPicPr>
        <p:blipFill>
          <a:blip r:embed="rId4">
            <a:alphaModFix/>
          </a:blip>
          <a:stretch>
            <a:fillRect/>
          </a:stretch>
        </p:blipFill>
        <p:spPr>
          <a:xfrm>
            <a:off x="2254275" y="1815429"/>
            <a:ext cx="1642500" cy="1642500"/>
          </a:xfrm>
          <a:prstGeom prst="ellipse">
            <a:avLst/>
          </a:prstGeom>
          <a:noFill/>
          <a:ln w="19050" cap="flat" cmpd="sng">
            <a:solidFill>
              <a:schemeClr val="lt1"/>
            </a:solidFill>
            <a:prstDash val="solid"/>
            <a:round/>
            <a:headEnd type="none" w="sm" len="sm"/>
            <a:tailEnd type="none" w="sm" len="sm"/>
          </a:ln>
        </p:spPr>
      </p:pic>
      <p:sp>
        <p:nvSpPr>
          <p:cNvPr id="233" name="Google Shape;233;p23"/>
          <p:cNvSpPr txBox="1">
            <a:spLocks noGrp="1"/>
          </p:cNvSpPr>
          <p:nvPr>
            <p:ph type="body" idx="1"/>
          </p:nvPr>
        </p:nvSpPr>
        <p:spPr>
          <a:xfrm>
            <a:off x="5101225" y="3418300"/>
            <a:ext cx="19344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700">
                <a:solidFill>
                  <a:schemeClr val="lt1"/>
                </a:solidFill>
                <a:latin typeface="Source Sans Pro SemiBold"/>
                <a:ea typeface="Source Sans Pro SemiBold"/>
                <a:cs typeface="Source Sans Pro SemiBold"/>
                <a:sym typeface="Source Sans Pro SemiBold"/>
              </a:rPr>
              <a:t>Competitor1</a:t>
            </a:r>
            <a:endParaRPr sz="1700">
              <a:solidFill>
                <a:schemeClr val="lt1"/>
              </a:solidFill>
              <a:latin typeface="Source Sans Pro SemiBold"/>
              <a:ea typeface="Source Sans Pro SemiBold"/>
              <a:cs typeface="Source Sans Pro SemiBold"/>
              <a:sym typeface="Source Sans Pro SemiBold"/>
            </a:endParaRPr>
          </a:p>
        </p:txBody>
      </p:sp>
      <p:sp>
        <p:nvSpPr>
          <p:cNvPr id="234" name="Google Shape;234;p23"/>
          <p:cNvSpPr txBox="1">
            <a:spLocks noGrp="1"/>
          </p:cNvSpPr>
          <p:nvPr>
            <p:ph type="body" idx="1"/>
          </p:nvPr>
        </p:nvSpPr>
        <p:spPr>
          <a:xfrm>
            <a:off x="5010225" y="3823600"/>
            <a:ext cx="21165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a:solidFill>
                <a:schemeClr val="lt1"/>
              </a:solidFill>
              <a:latin typeface="Source Sans Pro"/>
              <a:ea typeface="Source Sans Pro"/>
              <a:cs typeface="Source Sans Pro"/>
              <a:sym typeface="Source Sans Pro"/>
            </a:endParaRPr>
          </a:p>
        </p:txBody>
      </p:sp>
      <p:pic>
        <p:nvPicPr>
          <p:cNvPr id="235" name="Google Shape;235;p23"/>
          <p:cNvPicPr preferRelativeResize="0"/>
          <p:nvPr/>
        </p:nvPicPr>
        <p:blipFill>
          <a:blip r:embed="rId4">
            <a:alphaModFix/>
          </a:blip>
          <a:stretch>
            <a:fillRect/>
          </a:stretch>
        </p:blipFill>
        <p:spPr>
          <a:xfrm>
            <a:off x="5247225" y="1815429"/>
            <a:ext cx="1642500" cy="1642500"/>
          </a:xfrm>
          <a:prstGeom prst="ellipse">
            <a:avLst/>
          </a:prstGeom>
          <a:noFill/>
          <a:ln w="19050" cap="flat" cmpd="sng">
            <a:solidFill>
              <a:schemeClr val="l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239"/>
        <p:cNvGrpSpPr/>
        <p:nvPr/>
      </p:nvGrpSpPr>
      <p:grpSpPr>
        <a:xfrm>
          <a:off x="0" y="0"/>
          <a:ext cx="0" cy="0"/>
          <a:chOff x="0" y="0"/>
          <a:chExt cx="0" cy="0"/>
        </a:xfrm>
      </p:grpSpPr>
      <p:pic>
        <p:nvPicPr>
          <p:cNvPr id="240" name="Google Shape;240;p24"/>
          <p:cNvPicPr preferRelativeResize="0"/>
          <p:nvPr/>
        </p:nvPicPr>
        <p:blipFill rotWithShape="1">
          <a:blip r:embed="rId3">
            <a:alphaModFix/>
          </a:blip>
          <a:srcRect l="35120" r="25417" b="42558"/>
          <a:stretch/>
        </p:blipFill>
        <p:spPr>
          <a:xfrm>
            <a:off x="0" y="1188750"/>
            <a:ext cx="3045601" cy="2954450"/>
          </a:xfrm>
          <a:prstGeom prst="rect">
            <a:avLst/>
          </a:prstGeom>
          <a:noFill/>
          <a:ln>
            <a:noFill/>
          </a:ln>
        </p:spPr>
      </p:pic>
      <p:sp>
        <p:nvSpPr>
          <p:cNvPr id="241" name="Google Shape;241;p24"/>
          <p:cNvSpPr/>
          <p:nvPr/>
        </p:nvSpPr>
        <p:spPr>
          <a:xfrm>
            <a:off x="0" y="3617949"/>
            <a:ext cx="3045610" cy="525242"/>
          </a:xfrm>
          <a:custGeom>
            <a:avLst/>
            <a:gdLst/>
            <a:ahLst/>
            <a:cxnLst/>
            <a:rect l="l" t="t" r="r" b="b"/>
            <a:pathLst>
              <a:path w="99897" h="13082" extrusionOk="0">
                <a:moveTo>
                  <a:pt x="0" y="0"/>
                </a:moveTo>
                <a:lnTo>
                  <a:pt x="0" y="13082"/>
                </a:lnTo>
                <a:lnTo>
                  <a:pt x="99897" y="13082"/>
                </a:lnTo>
                <a:lnTo>
                  <a:pt x="99897" y="3568"/>
                </a:lnTo>
                <a:close/>
              </a:path>
            </a:pathLst>
          </a:custGeom>
          <a:solidFill>
            <a:srgbClr val="004E5B">
              <a:alpha val="86900"/>
            </a:srgbClr>
          </a:solidFill>
          <a:ln>
            <a:noFill/>
          </a:ln>
        </p:spPr>
      </p:sp>
      <p:sp>
        <p:nvSpPr>
          <p:cNvPr id="242" name="Google Shape;242;p24"/>
          <p:cNvSpPr txBox="1">
            <a:spLocks noGrp="1"/>
          </p:cNvSpPr>
          <p:nvPr>
            <p:ph type="body" idx="1"/>
          </p:nvPr>
        </p:nvSpPr>
        <p:spPr>
          <a:xfrm>
            <a:off x="228604" y="3693178"/>
            <a:ext cx="2546400" cy="348900"/>
          </a:xfrm>
          <a:prstGeom prst="rect">
            <a:avLst/>
          </a:prstGeom>
        </p:spPr>
        <p:txBody>
          <a:bodyPr spcFirstLastPara="1" wrap="square" lIns="91425" tIns="91425" rIns="91425" bIns="91425" anchor="ctr" anchorCtr="0">
            <a:noAutofit/>
          </a:bodyPr>
          <a:lstStyle/>
          <a:p>
            <a:pPr marL="0" lvl="0" indent="0" algn="l" rtl="0">
              <a:lnSpc>
                <a:spcPct val="100000"/>
              </a:lnSpc>
              <a:spcBef>
                <a:spcPts val="2000"/>
              </a:spcBef>
              <a:spcAft>
                <a:spcPts val="0"/>
              </a:spcAft>
              <a:buNone/>
            </a:pPr>
            <a:r>
              <a:rPr lang="zh-TW" sz="1900" b="1" dirty="0">
                <a:solidFill>
                  <a:schemeClr val="lt1"/>
                </a:solidFill>
                <a:latin typeface="Source Sans Pro"/>
                <a:ea typeface="Source Sans Pro"/>
                <a:cs typeface="Source Sans Pro"/>
                <a:sym typeface="Source Sans Pro"/>
              </a:rPr>
              <a:t>Name</a:t>
            </a:r>
            <a:r>
              <a:rPr lang="zh-TW" sz="1900" dirty="0">
                <a:solidFill>
                  <a:schemeClr val="lt1"/>
                </a:solidFill>
                <a:latin typeface="Source Sans Pro SemiBold"/>
                <a:ea typeface="Source Sans Pro SemiBold"/>
                <a:cs typeface="Source Sans Pro SemiBold"/>
                <a:sym typeface="Source Sans Pro SemiBold"/>
              </a:rPr>
              <a:t> </a:t>
            </a:r>
            <a:r>
              <a:rPr lang="zh-TW" sz="1900" dirty="0">
                <a:solidFill>
                  <a:schemeClr val="lt1"/>
                </a:solidFill>
                <a:latin typeface="Source Sans Pro"/>
                <a:ea typeface="Source Sans Pro"/>
                <a:cs typeface="Source Sans Pro"/>
                <a:sym typeface="Source Sans Pro"/>
              </a:rPr>
              <a:t>Title</a:t>
            </a:r>
            <a:endParaRPr sz="1900" dirty="0">
              <a:solidFill>
                <a:schemeClr val="lt1"/>
              </a:solidFill>
              <a:latin typeface="Source Sans Pro"/>
              <a:ea typeface="Source Sans Pro"/>
              <a:cs typeface="Source Sans Pro"/>
              <a:sym typeface="Source Sans Pro"/>
            </a:endParaRPr>
          </a:p>
        </p:txBody>
      </p:sp>
      <p:pic>
        <p:nvPicPr>
          <p:cNvPr id="243" name="Google Shape;243;p24"/>
          <p:cNvPicPr preferRelativeResize="0"/>
          <p:nvPr/>
        </p:nvPicPr>
        <p:blipFill rotWithShape="1">
          <a:blip r:embed="rId4">
            <a:alphaModFix/>
          </a:blip>
          <a:srcRect l="29925" t="26964" r="19881"/>
          <a:stretch/>
        </p:blipFill>
        <p:spPr>
          <a:xfrm>
            <a:off x="3049200" y="1188750"/>
            <a:ext cx="3045600" cy="2954450"/>
          </a:xfrm>
          <a:prstGeom prst="rect">
            <a:avLst/>
          </a:prstGeom>
          <a:noFill/>
          <a:ln>
            <a:noFill/>
          </a:ln>
        </p:spPr>
      </p:pic>
      <p:sp>
        <p:nvSpPr>
          <p:cNvPr id="244" name="Google Shape;244;p24"/>
          <p:cNvSpPr/>
          <p:nvPr/>
        </p:nvSpPr>
        <p:spPr>
          <a:xfrm>
            <a:off x="3049200" y="3617949"/>
            <a:ext cx="3045610" cy="525242"/>
          </a:xfrm>
          <a:custGeom>
            <a:avLst/>
            <a:gdLst/>
            <a:ahLst/>
            <a:cxnLst/>
            <a:rect l="l" t="t" r="r" b="b"/>
            <a:pathLst>
              <a:path w="99897" h="13082" extrusionOk="0">
                <a:moveTo>
                  <a:pt x="0" y="0"/>
                </a:moveTo>
                <a:lnTo>
                  <a:pt x="0" y="13082"/>
                </a:lnTo>
                <a:lnTo>
                  <a:pt x="99897" y="13082"/>
                </a:lnTo>
                <a:lnTo>
                  <a:pt x="99897" y="3568"/>
                </a:lnTo>
                <a:close/>
              </a:path>
            </a:pathLst>
          </a:custGeom>
          <a:solidFill>
            <a:srgbClr val="004E5B">
              <a:alpha val="86900"/>
            </a:srgbClr>
          </a:solidFill>
          <a:ln>
            <a:noFill/>
          </a:ln>
        </p:spPr>
      </p:sp>
      <p:sp>
        <p:nvSpPr>
          <p:cNvPr id="245" name="Google Shape;245;p24"/>
          <p:cNvSpPr txBox="1">
            <a:spLocks noGrp="1"/>
          </p:cNvSpPr>
          <p:nvPr>
            <p:ph type="body" idx="1"/>
          </p:nvPr>
        </p:nvSpPr>
        <p:spPr>
          <a:xfrm>
            <a:off x="3277804" y="3708546"/>
            <a:ext cx="2546400" cy="348900"/>
          </a:xfrm>
          <a:prstGeom prst="rect">
            <a:avLst/>
          </a:prstGeom>
        </p:spPr>
        <p:txBody>
          <a:bodyPr spcFirstLastPara="1" wrap="square" lIns="91425" tIns="91425" rIns="91425" bIns="91425" anchor="ctr" anchorCtr="0">
            <a:noAutofit/>
          </a:bodyPr>
          <a:lstStyle/>
          <a:p>
            <a:pPr marL="0" lvl="0" indent="0" algn="l" rtl="0">
              <a:lnSpc>
                <a:spcPct val="100000"/>
              </a:lnSpc>
              <a:spcBef>
                <a:spcPts val="2000"/>
              </a:spcBef>
              <a:spcAft>
                <a:spcPts val="0"/>
              </a:spcAft>
              <a:buNone/>
            </a:pPr>
            <a:r>
              <a:rPr lang="zh-TW" sz="1900" b="1" dirty="0">
                <a:solidFill>
                  <a:schemeClr val="lt1"/>
                </a:solidFill>
                <a:latin typeface="Source Sans Pro"/>
                <a:ea typeface="Source Sans Pro"/>
                <a:cs typeface="Source Sans Pro"/>
                <a:sym typeface="Source Sans Pro"/>
              </a:rPr>
              <a:t>Name</a:t>
            </a:r>
            <a:r>
              <a:rPr lang="zh-TW" sz="1900" dirty="0">
                <a:solidFill>
                  <a:schemeClr val="lt1"/>
                </a:solidFill>
                <a:latin typeface="Source Sans Pro SemiBold"/>
                <a:ea typeface="Source Sans Pro SemiBold"/>
                <a:cs typeface="Source Sans Pro SemiBold"/>
                <a:sym typeface="Source Sans Pro SemiBold"/>
              </a:rPr>
              <a:t> </a:t>
            </a:r>
            <a:r>
              <a:rPr lang="zh-TW" sz="1900" dirty="0">
                <a:solidFill>
                  <a:schemeClr val="lt1"/>
                </a:solidFill>
                <a:latin typeface="Source Sans Pro"/>
                <a:ea typeface="Source Sans Pro"/>
                <a:cs typeface="Source Sans Pro"/>
                <a:sym typeface="Source Sans Pro"/>
              </a:rPr>
              <a:t>Title</a:t>
            </a:r>
            <a:endParaRPr sz="1900" dirty="0">
              <a:solidFill>
                <a:schemeClr val="lt1"/>
              </a:solidFill>
              <a:latin typeface="Source Sans Pro"/>
              <a:ea typeface="Source Sans Pro"/>
              <a:cs typeface="Source Sans Pro"/>
              <a:sym typeface="Source Sans Pro"/>
            </a:endParaRPr>
          </a:p>
        </p:txBody>
      </p:sp>
      <p:pic>
        <p:nvPicPr>
          <p:cNvPr id="246" name="Google Shape;246;p24"/>
          <p:cNvPicPr preferRelativeResize="0"/>
          <p:nvPr/>
        </p:nvPicPr>
        <p:blipFill rotWithShape="1">
          <a:blip r:embed="rId5">
            <a:alphaModFix/>
          </a:blip>
          <a:srcRect l="22116" r="9136"/>
          <a:stretch/>
        </p:blipFill>
        <p:spPr>
          <a:xfrm>
            <a:off x="6098400" y="1188750"/>
            <a:ext cx="3045600" cy="2954451"/>
          </a:xfrm>
          <a:prstGeom prst="rect">
            <a:avLst/>
          </a:prstGeom>
          <a:noFill/>
          <a:ln>
            <a:noFill/>
          </a:ln>
        </p:spPr>
      </p:pic>
      <p:sp>
        <p:nvSpPr>
          <p:cNvPr id="247" name="Google Shape;247;p24"/>
          <p:cNvSpPr/>
          <p:nvPr/>
        </p:nvSpPr>
        <p:spPr>
          <a:xfrm>
            <a:off x="6098400" y="3617949"/>
            <a:ext cx="3045610" cy="525242"/>
          </a:xfrm>
          <a:custGeom>
            <a:avLst/>
            <a:gdLst/>
            <a:ahLst/>
            <a:cxnLst/>
            <a:rect l="l" t="t" r="r" b="b"/>
            <a:pathLst>
              <a:path w="99897" h="13082" extrusionOk="0">
                <a:moveTo>
                  <a:pt x="0" y="0"/>
                </a:moveTo>
                <a:lnTo>
                  <a:pt x="0" y="13082"/>
                </a:lnTo>
                <a:lnTo>
                  <a:pt x="99897" y="13082"/>
                </a:lnTo>
                <a:lnTo>
                  <a:pt x="99897" y="3568"/>
                </a:lnTo>
                <a:close/>
              </a:path>
            </a:pathLst>
          </a:custGeom>
          <a:solidFill>
            <a:srgbClr val="004E5B">
              <a:alpha val="86900"/>
            </a:srgbClr>
          </a:solidFill>
          <a:ln>
            <a:noFill/>
          </a:ln>
        </p:spPr>
      </p:sp>
      <p:sp>
        <p:nvSpPr>
          <p:cNvPr id="248" name="Google Shape;248;p24"/>
          <p:cNvSpPr txBox="1">
            <a:spLocks noGrp="1"/>
          </p:cNvSpPr>
          <p:nvPr>
            <p:ph type="body" idx="1"/>
          </p:nvPr>
        </p:nvSpPr>
        <p:spPr>
          <a:xfrm>
            <a:off x="6327004" y="3693178"/>
            <a:ext cx="2546400" cy="348900"/>
          </a:xfrm>
          <a:prstGeom prst="rect">
            <a:avLst/>
          </a:prstGeom>
        </p:spPr>
        <p:txBody>
          <a:bodyPr spcFirstLastPara="1" wrap="square" lIns="91425" tIns="91425" rIns="91425" bIns="91425" anchor="ctr" anchorCtr="0">
            <a:noAutofit/>
          </a:bodyPr>
          <a:lstStyle/>
          <a:p>
            <a:pPr marL="0" lvl="0" indent="0" algn="l" rtl="0">
              <a:lnSpc>
                <a:spcPct val="100000"/>
              </a:lnSpc>
              <a:spcBef>
                <a:spcPts val="2000"/>
              </a:spcBef>
              <a:spcAft>
                <a:spcPts val="0"/>
              </a:spcAft>
              <a:buNone/>
            </a:pPr>
            <a:r>
              <a:rPr lang="zh-TW" sz="1900" b="1" dirty="0">
                <a:solidFill>
                  <a:schemeClr val="lt1"/>
                </a:solidFill>
                <a:latin typeface="Source Sans Pro"/>
                <a:ea typeface="Source Sans Pro"/>
                <a:cs typeface="Source Sans Pro"/>
                <a:sym typeface="Source Sans Pro"/>
              </a:rPr>
              <a:t>Name</a:t>
            </a:r>
            <a:r>
              <a:rPr lang="zh-TW" sz="1900" dirty="0">
                <a:solidFill>
                  <a:schemeClr val="lt1"/>
                </a:solidFill>
                <a:latin typeface="Source Sans Pro SemiBold"/>
                <a:ea typeface="Source Sans Pro SemiBold"/>
                <a:cs typeface="Source Sans Pro SemiBold"/>
                <a:sym typeface="Source Sans Pro SemiBold"/>
              </a:rPr>
              <a:t> </a:t>
            </a:r>
            <a:r>
              <a:rPr lang="zh-TW" sz="1900" dirty="0">
                <a:solidFill>
                  <a:schemeClr val="lt1"/>
                </a:solidFill>
                <a:latin typeface="Source Sans Pro"/>
                <a:ea typeface="Source Sans Pro"/>
                <a:cs typeface="Source Sans Pro"/>
                <a:sym typeface="Source Sans Pro"/>
              </a:rPr>
              <a:t>Title</a:t>
            </a:r>
            <a:endParaRPr sz="1900" dirty="0">
              <a:solidFill>
                <a:schemeClr val="lt1"/>
              </a:solidFill>
              <a:latin typeface="Source Sans Pro"/>
              <a:ea typeface="Source Sans Pro"/>
              <a:cs typeface="Source Sans Pro"/>
              <a:sym typeface="Source Sans Pro"/>
            </a:endParaRPr>
          </a:p>
        </p:txBody>
      </p:sp>
      <p:sp>
        <p:nvSpPr>
          <p:cNvPr id="249" name="Google Shape;249;p24"/>
          <p:cNvSpPr txBox="1">
            <a:spLocks noGrp="1"/>
          </p:cNvSpPr>
          <p:nvPr>
            <p:ph type="body" idx="1"/>
          </p:nvPr>
        </p:nvSpPr>
        <p:spPr>
          <a:xfrm>
            <a:off x="228603" y="4233300"/>
            <a:ext cx="25464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a:solidFill>
                <a:schemeClr val="lt1"/>
              </a:solidFill>
              <a:latin typeface="Source Sans Pro"/>
              <a:ea typeface="Source Sans Pro"/>
              <a:cs typeface="Source Sans Pro"/>
              <a:sym typeface="Source Sans Pro"/>
            </a:endParaRPr>
          </a:p>
        </p:txBody>
      </p:sp>
      <p:sp>
        <p:nvSpPr>
          <p:cNvPr id="250" name="Google Shape;250;p24"/>
          <p:cNvSpPr txBox="1">
            <a:spLocks noGrp="1"/>
          </p:cNvSpPr>
          <p:nvPr>
            <p:ph type="body" idx="1"/>
          </p:nvPr>
        </p:nvSpPr>
        <p:spPr>
          <a:xfrm>
            <a:off x="3298803" y="4233300"/>
            <a:ext cx="25464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a:solidFill>
                <a:schemeClr val="lt1"/>
              </a:solidFill>
              <a:latin typeface="Source Sans Pro"/>
              <a:ea typeface="Source Sans Pro"/>
              <a:cs typeface="Source Sans Pro"/>
              <a:sym typeface="Source Sans Pro"/>
            </a:endParaRPr>
          </a:p>
        </p:txBody>
      </p:sp>
      <p:sp>
        <p:nvSpPr>
          <p:cNvPr id="251" name="Google Shape;251;p24"/>
          <p:cNvSpPr txBox="1">
            <a:spLocks noGrp="1"/>
          </p:cNvSpPr>
          <p:nvPr>
            <p:ph type="body" idx="1"/>
          </p:nvPr>
        </p:nvSpPr>
        <p:spPr>
          <a:xfrm>
            <a:off x="6369003" y="4233300"/>
            <a:ext cx="25464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a:solidFill>
                <a:schemeClr val="lt1"/>
              </a:solidFill>
              <a:latin typeface="Source Sans Pro"/>
              <a:ea typeface="Source Sans Pro"/>
              <a:cs typeface="Source Sans Pro"/>
              <a:sym typeface="Source Sans Pro"/>
            </a:endParaRPr>
          </a:p>
        </p:txBody>
      </p:sp>
      <p:sp>
        <p:nvSpPr>
          <p:cNvPr id="252" name="Google Shape;252;p24"/>
          <p:cNvSpPr txBox="1">
            <a:spLocks noGrp="1"/>
          </p:cNvSpPr>
          <p:nvPr>
            <p:ph type="title"/>
          </p:nvPr>
        </p:nvSpPr>
        <p:spPr>
          <a:xfrm>
            <a:off x="311700" y="445025"/>
            <a:ext cx="321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chemeClr val="lt1"/>
                </a:solidFill>
                <a:latin typeface="Montserrat"/>
                <a:ea typeface="Montserrat"/>
                <a:cs typeface="Montserrat"/>
                <a:sym typeface="Montserrat"/>
              </a:rPr>
              <a:t>Core Team</a:t>
            </a:r>
            <a:endParaRPr b="1">
              <a:solidFill>
                <a:schemeClr val="lt1"/>
              </a:solidFill>
              <a:latin typeface="Montserrat"/>
              <a:ea typeface="Montserrat"/>
              <a:cs typeface="Montserrat"/>
              <a:sym typeface="Montserrat"/>
            </a:endParaRPr>
          </a:p>
        </p:txBody>
      </p:sp>
      <p:sp>
        <p:nvSpPr>
          <p:cNvPr id="253" name="Google Shape;253;p24"/>
          <p:cNvSpPr txBox="1">
            <a:spLocks noGrp="1"/>
          </p:cNvSpPr>
          <p:nvPr>
            <p:ph type="body" idx="1"/>
          </p:nvPr>
        </p:nvSpPr>
        <p:spPr>
          <a:xfrm>
            <a:off x="2822776" y="441650"/>
            <a:ext cx="57336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1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257"/>
        <p:cNvGrpSpPr/>
        <p:nvPr/>
      </p:nvGrpSpPr>
      <p:grpSpPr>
        <a:xfrm>
          <a:off x="0" y="0"/>
          <a:ext cx="0" cy="0"/>
          <a:chOff x="0" y="0"/>
          <a:chExt cx="0" cy="0"/>
        </a:xfrm>
      </p:grpSpPr>
      <p:sp>
        <p:nvSpPr>
          <p:cNvPr id="258" name="Google Shape;258;p25"/>
          <p:cNvSpPr txBox="1">
            <a:spLocks noGrp="1"/>
          </p:cNvSpPr>
          <p:nvPr>
            <p:ph type="title"/>
          </p:nvPr>
        </p:nvSpPr>
        <p:spPr>
          <a:xfrm>
            <a:off x="311700" y="445025"/>
            <a:ext cx="321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chemeClr val="lt1"/>
                </a:solidFill>
                <a:latin typeface="Montserrat"/>
                <a:ea typeface="Montserrat"/>
                <a:cs typeface="Montserrat"/>
                <a:sym typeface="Montserrat"/>
              </a:rPr>
              <a:t>Core Team</a:t>
            </a:r>
            <a:endParaRPr b="1">
              <a:solidFill>
                <a:schemeClr val="lt1"/>
              </a:solidFill>
              <a:latin typeface="Montserrat"/>
              <a:ea typeface="Montserrat"/>
              <a:cs typeface="Montserrat"/>
              <a:sym typeface="Montserrat"/>
            </a:endParaRPr>
          </a:p>
        </p:txBody>
      </p:sp>
      <p:sp>
        <p:nvSpPr>
          <p:cNvPr id="259" name="Google Shape;259;p25"/>
          <p:cNvSpPr txBox="1">
            <a:spLocks noGrp="1"/>
          </p:cNvSpPr>
          <p:nvPr>
            <p:ph type="body" idx="1"/>
          </p:nvPr>
        </p:nvSpPr>
        <p:spPr>
          <a:xfrm>
            <a:off x="311710" y="1017725"/>
            <a:ext cx="64155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1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內文說明內文說明內文說明內文說明內文說明內文說明內文說明內文說明內文說明內文說明內文說明內文說明內文說明內文說明內文說明內文說明內文說明內文說明內文說明內文說明</a:t>
            </a:r>
            <a:endParaRPr sz="1100">
              <a:solidFill>
                <a:schemeClr val="lt1"/>
              </a:solidFill>
              <a:latin typeface="Source Sans Pro"/>
              <a:ea typeface="Source Sans Pro"/>
              <a:cs typeface="Source Sans Pro"/>
              <a:sym typeface="Source Sans Pro"/>
            </a:endParaRPr>
          </a:p>
        </p:txBody>
      </p:sp>
      <p:pic>
        <p:nvPicPr>
          <p:cNvPr id="260" name="Google Shape;260;p25"/>
          <p:cNvPicPr preferRelativeResize="0"/>
          <p:nvPr/>
        </p:nvPicPr>
        <p:blipFill>
          <a:blip r:embed="rId3">
            <a:alphaModFix/>
          </a:blip>
          <a:stretch>
            <a:fillRect/>
          </a:stretch>
        </p:blipFill>
        <p:spPr>
          <a:xfrm>
            <a:off x="851138" y="1901625"/>
            <a:ext cx="1200300" cy="1200300"/>
          </a:xfrm>
          <a:prstGeom prst="ellipse">
            <a:avLst/>
          </a:prstGeom>
          <a:noFill/>
          <a:ln w="19050" cap="flat" cmpd="sng">
            <a:solidFill>
              <a:schemeClr val="lt1"/>
            </a:solidFill>
            <a:prstDash val="solid"/>
            <a:round/>
            <a:headEnd type="none" w="sm" len="sm"/>
            <a:tailEnd type="none" w="sm" len="sm"/>
          </a:ln>
        </p:spPr>
      </p:pic>
      <p:sp>
        <p:nvSpPr>
          <p:cNvPr id="261" name="Google Shape;261;p25"/>
          <p:cNvSpPr txBox="1">
            <a:spLocks noGrp="1"/>
          </p:cNvSpPr>
          <p:nvPr>
            <p:ph type="body" idx="1"/>
          </p:nvPr>
        </p:nvSpPr>
        <p:spPr>
          <a:xfrm>
            <a:off x="2212188" y="1763313"/>
            <a:ext cx="1934400" cy="3489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900" b="1" dirty="0">
                <a:solidFill>
                  <a:schemeClr val="lt1"/>
                </a:solidFill>
                <a:latin typeface="Source Sans Pro"/>
                <a:ea typeface="Source Sans Pro"/>
                <a:cs typeface="Source Sans Pro"/>
                <a:sym typeface="Source Sans Pro"/>
              </a:rPr>
              <a:t>Name</a:t>
            </a:r>
            <a:r>
              <a:rPr lang="zh-TW" sz="1900" dirty="0">
                <a:solidFill>
                  <a:schemeClr val="lt1"/>
                </a:solidFill>
                <a:latin typeface="Source Sans Pro SemiBold"/>
                <a:ea typeface="Source Sans Pro SemiBold"/>
                <a:cs typeface="Source Sans Pro SemiBold"/>
                <a:sym typeface="Source Sans Pro SemiBold"/>
              </a:rPr>
              <a:t> </a:t>
            </a:r>
            <a:r>
              <a:rPr lang="zh-TW" sz="1900" dirty="0">
                <a:solidFill>
                  <a:schemeClr val="lt1"/>
                </a:solidFill>
                <a:latin typeface="Source Sans Pro"/>
                <a:ea typeface="Source Sans Pro"/>
                <a:cs typeface="Source Sans Pro"/>
                <a:sym typeface="Source Sans Pro"/>
              </a:rPr>
              <a:t>Title</a:t>
            </a:r>
            <a:endParaRPr sz="1900" dirty="0">
              <a:solidFill>
                <a:schemeClr val="lt1"/>
              </a:solidFill>
              <a:latin typeface="Source Sans Pro"/>
              <a:ea typeface="Source Sans Pro"/>
              <a:cs typeface="Source Sans Pro"/>
              <a:sym typeface="Source Sans Pro"/>
            </a:endParaRPr>
          </a:p>
        </p:txBody>
      </p:sp>
      <p:sp>
        <p:nvSpPr>
          <p:cNvPr id="262" name="Google Shape;262;p25"/>
          <p:cNvSpPr txBox="1">
            <a:spLocks noGrp="1"/>
          </p:cNvSpPr>
          <p:nvPr>
            <p:ph type="body" idx="1"/>
          </p:nvPr>
        </p:nvSpPr>
        <p:spPr>
          <a:xfrm>
            <a:off x="2212188" y="2306925"/>
            <a:ext cx="21165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dirty="0">
              <a:solidFill>
                <a:schemeClr val="lt1"/>
              </a:solidFill>
              <a:latin typeface="Source Sans Pro"/>
              <a:ea typeface="Source Sans Pro"/>
              <a:cs typeface="Source Sans Pro"/>
              <a:sym typeface="Source Sans Pro"/>
            </a:endParaRPr>
          </a:p>
        </p:txBody>
      </p:sp>
      <p:pic>
        <p:nvPicPr>
          <p:cNvPr id="263" name="Google Shape;263;p25"/>
          <p:cNvPicPr preferRelativeResize="0"/>
          <p:nvPr/>
        </p:nvPicPr>
        <p:blipFill>
          <a:blip r:embed="rId3">
            <a:alphaModFix/>
          </a:blip>
          <a:stretch>
            <a:fillRect/>
          </a:stretch>
        </p:blipFill>
        <p:spPr>
          <a:xfrm>
            <a:off x="4815313" y="1901625"/>
            <a:ext cx="1200300" cy="1200300"/>
          </a:xfrm>
          <a:prstGeom prst="ellipse">
            <a:avLst/>
          </a:prstGeom>
          <a:noFill/>
          <a:ln w="19050" cap="flat" cmpd="sng">
            <a:solidFill>
              <a:schemeClr val="lt1"/>
            </a:solidFill>
            <a:prstDash val="solid"/>
            <a:round/>
            <a:headEnd type="none" w="sm" len="sm"/>
            <a:tailEnd type="none" w="sm" len="sm"/>
          </a:ln>
        </p:spPr>
      </p:pic>
      <p:sp>
        <p:nvSpPr>
          <p:cNvPr id="264" name="Google Shape;264;p25"/>
          <p:cNvSpPr txBox="1">
            <a:spLocks noGrp="1"/>
          </p:cNvSpPr>
          <p:nvPr>
            <p:ph type="body" idx="1"/>
          </p:nvPr>
        </p:nvSpPr>
        <p:spPr>
          <a:xfrm>
            <a:off x="6176363" y="1732577"/>
            <a:ext cx="1934400" cy="3489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900" b="1" dirty="0">
                <a:solidFill>
                  <a:schemeClr val="lt1"/>
                </a:solidFill>
                <a:latin typeface="Source Sans Pro"/>
                <a:ea typeface="Source Sans Pro"/>
                <a:cs typeface="Source Sans Pro"/>
                <a:sym typeface="Source Sans Pro"/>
              </a:rPr>
              <a:t>Name</a:t>
            </a:r>
            <a:r>
              <a:rPr lang="zh-TW" sz="1900" dirty="0">
                <a:solidFill>
                  <a:schemeClr val="lt1"/>
                </a:solidFill>
                <a:latin typeface="Source Sans Pro SemiBold"/>
                <a:ea typeface="Source Sans Pro SemiBold"/>
                <a:cs typeface="Source Sans Pro SemiBold"/>
                <a:sym typeface="Source Sans Pro SemiBold"/>
              </a:rPr>
              <a:t> </a:t>
            </a:r>
            <a:r>
              <a:rPr lang="zh-TW" sz="1900" dirty="0">
                <a:solidFill>
                  <a:schemeClr val="lt1"/>
                </a:solidFill>
                <a:latin typeface="Source Sans Pro"/>
                <a:ea typeface="Source Sans Pro"/>
                <a:cs typeface="Source Sans Pro"/>
                <a:sym typeface="Source Sans Pro"/>
              </a:rPr>
              <a:t>Title</a:t>
            </a:r>
            <a:endParaRPr sz="1900" dirty="0">
              <a:solidFill>
                <a:schemeClr val="lt1"/>
              </a:solidFill>
              <a:latin typeface="Source Sans Pro"/>
              <a:ea typeface="Source Sans Pro"/>
              <a:cs typeface="Source Sans Pro"/>
              <a:sym typeface="Source Sans Pro"/>
            </a:endParaRPr>
          </a:p>
        </p:txBody>
      </p:sp>
      <p:sp>
        <p:nvSpPr>
          <p:cNvPr id="265" name="Google Shape;265;p25"/>
          <p:cNvSpPr txBox="1">
            <a:spLocks noGrp="1"/>
          </p:cNvSpPr>
          <p:nvPr>
            <p:ph type="body" idx="1"/>
          </p:nvPr>
        </p:nvSpPr>
        <p:spPr>
          <a:xfrm>
            <a:off x="6176363" y="2306925"/>
            <a:ext cx="21165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dirty="0">
              <a:solidFill>
                <a:schemeClr val="lt1"/>
              </a:solidFill>
              <a:latin typeface="Source Sans Pro"/>
              <a:ea typeface="Source Sans Pro"/>
              <a:cs typeface="Source Sans Pro"/>
              <a:sym typeface="Source Sans Pro"/>
            </a:endParaRPr>
          </a:p>
        </p:txBody>
      </p:sp>
      <p:pic>
        <p:nvPicPr>
          <p:cNvPr id="266" name="Google Shape;266;p25"/>
          <p:cNvPicPr preferRelativeResize="0"/>
          <p:nvPr/>
        </p:nvPicPr>
        <p:blipFill>
          <a:blip r:embed="rId3">
            <a:alphaModFix/>
          </a:blip>
          <a:stretch>
            <a:fillRect/>
          </a:stretch>
        </p:blipFill>
        <p:spPr>
          <a:xfrm>
            <a:off x="851138" y="3378275"/>
            <a:ext cx="1200300" cy="1200300"/>
          </a:xfrm>
          <a:prstGeom prst="ellipse">
            <a:avLst/>
          </a:prstGeom>
          <a:noFill/>
          <a:ln w="19050" cap="flat" cmpd="sng">
            <a:solidFill>
              <a:schemeClr val="lt1"/>
            </a:solidFill>
            <a:prstDash val="solid"/>
            <a:round/>
            <a:headEnd type="none" w="sm" len="sm"/>
            <a:tailEnd type="none" w="sm" len="sm"/>
          </a:ln>
        </p:spPr>
      </p:pic>
      <p:sp>
        <p:nvSpPr>
          <p:cNvPr id="267" name="Google Shape;267;p25"/>
          <p:cNvSpPr txBox="1">
            <a:spLocks noGrp="1"/>
          </p:cNvSpPr>
          <p:nvPr>
            <p:ph type="body" idx="1"/>
          </p:nvPr>
        </p:nvSpPr>
        <p:spPr>
          <a:xfrm>
            <a:off x="2212188" y="3247647"/>
            <a:ext cx="1934400" cy="3489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900" b="1" dirty="0">
                <a:solidFill>
                  <a:schemeClr val="lt1"/>
                </a:solidFill>
                <a:latin typeface="Source Sans Pro"/>
                <a:ea typeface="Source Sans Pro"/>
                <a:cs typeface="Source Sans Pro"/>
                <a:sym typeface="Source Sans Pro"/>
              </a:rPr>
              <a:t>Name</a:t>
            </a:r>
            <a:r>
              <a:rPr lang="zh-TW" sz="1900" dirty="0">
                <a:solidFill>
                  <a:schemeClr val="lt1"/>
                </a:solidFill>
                <a:latin typeface="Source Sans Pro SemiBold"/>
                <a:ea typeface="Source Sans Pro SemiBold"/>
                <a:cs typeface="Source Sans Pro SemiBold"/>
                <a:sym typeface="Source Sans Pro SemiBold"/>
              </a:rPr>
              <a:t> </a:t>
            </a:r>
            <a:r>
              <a:rPr lang="zh-TW" sz="1900" dirty="0">
                <a:solidFill>
                  <a:schemeClr val="lt1"/>
                </a:solidFill>
                <a:latin typeface="Source Sans Pro"/>
                <a:ea typeface="Source Sans Pro"/>
                <a:cs typeface="Source Sans Pro"/>
                <a:sym typeface="Source Sans Pro"/>
              </a:rPr>
              <a:t>Title</a:t>
            </a:r>
            <a:endParaRPr sz="1900" dirty="0">
              <a:solidFill>
                <a:schemeClr val="lt1"/>
              </a:solidFill>
              <a:latin typeface="Source Sans Pro"/>
              <a:ea typeface="Source Sans Pro"/>
              <a:cs typeface="Source Sans Pro"/>
              <a:sym typeface="Source Sans Pro"/>
            </a:endParaRPr>
          </a:p>
        </p:txBody>
      </p:sp>
      <p:sp>
        <p:nvSpPr>
          <p:cNvPr id="268" name="Google Shape;268;p25"/>
          <p:cNvSpPr txBox="1">
            <a:spLocks noGrp="1"/>
          </p:cNvSpPr>
          <p:nvPr>
            <p:ph type="body" idx="1"/>
          </p:nvPr>
        </p:nvSpPr>
        <p:spPr>
          <a:xfrm>
            <a:off x="2212188" y="3783575"/>
            <a:ext cx="21165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a:solidFill>
                <a:schemeClr val="lt1"/>
              </a:solidFill>
              <a:latin typeface="Source Sans Pro"/>
              <a:ea typeface="Source Sans Pro"/>
              <a:cs typeface="Source Sans Pro"/>
              <a:sym typeface="Source Sans Pro"/>
            </a:endParaRPr>
          </a:p>
        </p:txBody>
      </p:sp>
      <p:pic>
        <p:nvPicPr>
          <p:cNvPr id="269" name="Google Shape;269;p25"/>
          <p:cNvPicPr preferRelativeResize="0"/>
          <p:nvPr/>
        </p:nvPicPr>
        <p:blipFill>
          <a:blip r:embed="rId3">
            <a:alphaModFix/>
          </a:blip>
          <a:stretch>
            <a:fillRect/>
          </a:stretch>
        </p:blipFill>
        <p:spPr>
          <a:xfrm>
            <a:off x="4815313" y="3378275"/>
            <a:ext cx="1200300" cy="1200300"/>
          </a:xfrm>
          <a:prstGeom prst="ellipse">
            <a:avLst/>
          </a:prstGeom>
          <a:noFill/>
          <a:ln w="19050" cap="flat" cmpd="sng">
            <a:solidFill>
              <a:schemeClr val="lt1"/>
            </a:solidFill>
            <a:prstDash val="solid"/>
            <a:round/>
            <a:headEnd type="none" w="sm" len="sm"/>
            <a:tailEnd type="none" w="sm" len="sm"/>
          </a:ln>
        </p:spPr>
      </p:pic>
      <p:sp>
        <p:nvSpPr>
          <p:cNvPr id="270" name="Google Shape;270;p25"/>
          <p:cNvSpPr txBox="1">
            <a:spLocks noGrp="1"/>
          </p:cNvSpPr>
          <p:nvPr>
            <p:ph type="body" idx="1"/>
          </p:nvPr>
        </p:nvSpPr>
        <p:spPr>
          <a:xfrm>
            <a:off x="6176363" y="3224595"/>
            <a:ext cx="1934400" cy="3489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900" b="1" dirty="0">
                <a:solidFill>
                  <a:schemeClr val="lt1"/>
                </a:solidFill>
                <a:latin typeface="Source Sans Pro"/>
                <a:ea typeface="Source Sans Pro"/>
                <a:cs typeface="Source Sans Pro"/>
                <a:sym typeface="Source Sans Pro"/>
              </a:rPr>
              <a:t>Name</a:t>
            </a:r>
            <a:r>
              <a:rPr lang="zh-TW" sz="1900" dirty="0">
                <a:solidFill>
                  <a:schemeClr val="lt1"/>
                </a:solidFill>
                <a:latin typeface="Source Sans Pro SemiBold"/>
                <a:ea typeface="Source Sans Pro SemiBold"/>
                <a:cs typeface="Source Sans Pro SemiBold"/>
                <a:sym typeface="Source Sans Pro SemiBold"/>
              </a:rPr>
              <a:t> </a:t>
            </a:r>
            <a:r>
              <a:rPr lang="zh-TW" sz="1900" dirty="0">
                <a:solidFill>
                  <a:schemeClr val="lt1"/>
                </a:solidFill>
                <a:latin typeface="Source Sans Pro"/>
                <a:ea typeface="Source Sans Pro"/>
                <a:cs typeface="Source Sans Pro"/>
                <a:sym typeface="Source Sans Pro"/>
              </a:rPr>
              <a:t>Title</a:t>
            </a:r>
            <a:endParaRPr sz="1900" dirty="0">
              <a:solidFill>
                <a:schemeClr val="lt1"/>
              </a:solidFill>
              <a:latin typeface="Source Sans Pro"/>
              <a:ea typeface="Source Sans Pro"/>
              <a:cs typeface="Source Sans Pro"/>
              <a:sym typeface="Source Sans Pro"/>
            </a:endParaRPr>
          </a:p>
        </p:txBody>
      </p:sp>
      <p:sp>
        <p:nvSpPr>
          <p:cNvPr id="271" name="Google Shape;271;p25"/>
          <p:cNvSpPr txBox="1">
            <a:spLocks noGrp="1"/>
          </p:cNvSpPr>
          <p:nvPr>
            <p:ph type="body" idx="1"/>
          </p:nvPr>
        </p:nvSpPr>
        <p:spPr>
          <a:xfrm>
            <a:off x="6176363" y="3783575"/>
            <a:ext cx="21165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a:solidFill>
                <a:schemeClr val="lt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275"/>
        <p:cNvGrpSpPr/>
        <p:nvPr/>
      </p:nvGrpSpPr>
      <p:grpSpPr>
        <a:xfrm>
          <a:off x="0" y="0"/>
          <a:ext cx="0" cy="0"/>
          <a:chOff x="0" y="0"/>
          <a:chExt cx="0" cy="0"/>
        </a:xfrm>
      </p:grpSpPr>
      <p:sp>
        <p:nvSpPr>
          <p:cNvPr id="276" name="Google Shape;276;p26"/>
          <p:cNvSpPr txBox="1">
            <a:spLocks noGrp="1"/>
          </p:cNvSpPr>
          <p:nvPr>
            <p:ph type="body" idx="1"/>
          </p:nvPr>
        </p:nvSpPr>
        <p:spPr>
          <a:xfrm>
            <a:off x="311700" y="1017725"/>
            <a:ext cx="27597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1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a:t>
            </a:r>
            <a:endParaRPr sz="1100">
              <a:solidFill>
                <a:schemeClr val="lt1"/>
              </a:solidFill>
              <a:latin typeface="Source Sans Pro"/>
              <a:ea typeface="Source Sans Pro"/>
              <a:cs typeface="Source Sans Pro"/>
              <a:sym typeface="Source Sans Pro"/>
            </a:endParaRPr>
          </a:p>
        </p:txBody>
      </p:sp>
      <p:sp>
        <p:nvSpPr>
          <p:cNvPr id="277" name="Google Shape;277;p26"/>
          <p:cNvSpPr/>
          <p:nvPr/>
        </p:nvSpPr>
        <p:spPr>
          <a:xfrm>
            <a:off x="3104675" y="963600"/>
            <a:ext cx="3216300" cy="3216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rot="10800000">
            <a:off x="3104675" y="963600"/>
            <a:ext cx="3216300" cy="3216300"/>
          </a:xfrm>
          <a:prstGeom prst="pie">
            <a:avLst>
              <a:gd name="adj1" fmla="val 5393491"/>
              <a:gd name="adj2" fmla="val 16200000"/>
            </a:avLst>
          </a:pr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txBox="1">
            <a:spLocks noGrp="1"/>
          </p:cNvSpPr>
          <p:nvPr>
            <p:ph type="title"/>
          </p:nvPr>
        </p:nvSpPr>
        <p:spPr>
          <a:xfrm>
            <a:off x="311700" y="445025"/>
            <a:ext cx="321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chemeClr val="lt1"/>
                </a:solidFill>
                <a:latin typeface="Montserrat"/>
                <a:ea typeface="Montserrat"/>
                <a:cs typeface="Montserrat"/>
                <a:sym typeface="Montserrat"/>
              </a:rPr>
              <a:t>Financials</a:t>
            </a:r>
            <a:endParaRPr b="1">
              <a:solidFill>
                <a:schemeClr val="lt1"/>
              </a:solidFill>
              <a:latin typeface="Montserrat"/>
              <a:ea typeface="Montserrat"/>
              <a:cs typeface="Montserrat"/>
              <a:sym typeface="Montserrat"/>
            </a:endParaRPr>
          </a:p>
        </p:txBody>
      </p:sp>
      <p:sp>
        <p:nvSpPr>
          <p:cNvPr id="280" name="Google Shape;280;p26"/>
          <p:cNvSpPr/>
          <p:nvPr/>
        </p:nvSpPr>
        <p:spPr>
          <a:xfrm rot="10800000">
            <a:off x="3104700" y="963625"/>
            <a:ext cx="3216300" cy="3216300"/>
          </a:xfrm>
          <a:prstGeom prst="pie">
            <a:avLst>
              <a:gd name="adj1" fmla="val 13629613"/>
              <a:gd name="adj2" fmla="val 2010334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3633900" y="1492825"/>
            <a:ext cx="2157900" cy="2157900"/>
          </a:xfrm>
          <a:prstGeom prst="ellipse">
            <a:avLst/>
          </a:prstGeom>
          <a:solidFill>
            <a:srgbClr val="004E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txBox="1">
            <a:spLocks noGrp="1"/>
          </p:cNvSpPr>
          <p:nvPr>
            <p:ph type="body" idx="1"/>
          </p:nvPr>
        </p:nvSpPr>
        <p:spPr>
          <a:xfrm>
            <a:off x="3964600" y="1953883"/>
            <a:ext cx="14964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500">
                <a:solidFill>
                  <a:schemeClr val="lt1"/>
                </a:solidFill>
                <a:latin typeface="Source Sans Pro"/>
                <a:ea typeface="Source Sans Pro"/>
                <a:cs typeface="Source Sans Pro"/>
                <a:sym typeface="Source Sans Pro"/>
              </a:rPr>
              <a:t>募資需求</a:t>
            </a:r>
            <a:endParaRPr sz="1500">
              <a:solidFill>
                <a:schemeClr val="lt1"/>
              </a:solidFill>
              <a:latin typeface="Source Sans Pro"/>
              <a:ea typeface="Source Sans Pro"/>
              <a:cs typeface="Source Sans Pro"/>
              <a:sym typeface="Source Sans Pro"/>
            </a:endParaRPr>
          </a:p>
        </p:txBody>
      </p:sp>
      <p:sp>
        <p:nvSpPr>
          <p:cNvPr id="283" name="Google Shape;283;p26"/>
          <p:cNvSpPr txBox="1">
            <a:spLocks noGrp="1"/>
          </p:cNvSpPr>
          <p:nvPr>
            <p:ph type="body" idx="1"/>
          </p:nvPr>
        </p:nvSpPr>
        <p:spPr>
          <a:xfrm>
            <a:off x="3964600" y="2433858"/>
            <a:ext cx="1496400" cy="348900"/>
          </a:xfrm>
          <a:prstGeom prst="rect">
            <a:avLst/>
          </a:prstGeom>
        </p:spPr>
        <p:txBody>
          <a:bodyPr spcFirstLastPara="1" wrap="square" lIns="91425" tIns="91425" rIns="91425" bIns="91425" anchor="ctr" anchorCtr="0">
            <a:noAutofit/>
          </a:bodyPr>
          <a:lstStyle/>
          <a:p>
            <a:pPr marL="0" lvl="0" indent="0" algn="ctr" rtl="0">
              <a:lnSpc>
                <a:spcPct val="100000"/>
              </a:lnSpc>
              <a:spcBef>
                <a:spcPts val="2000"/>
              </a:spcBef>
              <a:spcAft>
                <a:spcPts val="0"/>
              </a:spcAft>
              <a:buNone/>
            </a:pPr>
            <a:r>
              <a:rPr lang="zh-TW" sz="3600" b="1">
                <a:solidFill>
                  <a:schemeClr val="lt1"/>
                </a:solidFill>
                <a:latin typeface="Source Sans Pro"/>
                <a:ea typeface="Source Sans Pro"/>
                <a:cs typeface="Source Sans Pro"/>
                <a:sym typeface="Source Sans Pro"/>
              </a:rPr>
              <a:t>460萬</a:t>
            </a:r>
            <a:endParaRPr sz="3600">
              <a:solidFill>
                <a:schemeClr val="lt1"/>
              </a:solidFill>
              <a:latin typeface="Source Sans Pro"/>
              <a:ea typeface="Source Sans Pro"/>
              <a:cs typeface="Source Sans Pro"/>
              <a:sym typeface="Source Sans Pro"/>
            </a:endParaRPr>
          </a:p>
        </p:txBody>
      </p:sp>
      <p:sp>
        <p:nvSpPr>
          <p:cNvPr id="284" name="Google Shape;284;p26"/>
          <p:cNvSpPr txBox="1">
            <a:spLocks noGrp="1"/>
          </p:cNvSpPr>
          <p:nvPr>
            <p:ph type="body" idx="1"/>
          </p:nvPr>
        </p:nvSpPr>
        <p:spPr>
          <a:xfrm>
            <a:off x="3964600" y="2837633"/>
            <a:ext cx="14964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500">
                <a:solidFill>
                  <a:schemeClr val="lt1"/>
                </a:solidFill>
                <a:latin typeface="Source Sans Pro"/>
                <a:ea typeface="Source Sans Pro"/>
                <a:cs typeface="Source Sans Pro"/>
                <a:sym typeface="Source Sans Pro"/>
              </a:rPr>
              <a:t>NTD</a:t>
            </a:r>
            <a:endParaRPr sz="1500">
              <a:solidFill>
                <a:schemeClr val="lt1"/>
              </a:solidFill>
              <a:latin typeface="Source Sans Pro"/>
              <a:ea typeface="Source Sans Pro"/>
              <a:cs typeface="Source Sans Pro"/>
              <a:sym typeface="Source Sans Pro"/>
            </a:endParaRPr>
          </a:p>
        </p:txBody>
      </p:sp>
      <p:sp>
        <p:nvSpPr>
          <p:cNvPr id="285" name="Google Shape;285;p26"/>
          <p:cNvSpPr txBox="1">
            <a:spLocks noGrp="1"/>
          </p:cNvSpPr>
          <p:nvPr>
            <p:ph type="body" idx="1"/>
          </p:nvPr>
        </p:nvSpPr>
        <p:spPr>
          <a:xfrm>
            <a:off x="586600" y="2433850"/>
            <a:ext cx="2157900" cy="657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zh-TW" sz="2400">
                <a:solidFill>
                  <a:schemeClr val="lt1"/>
                </a:solidFill>
                <a:latin typeface="Montserrat SemiBold"/>
                <a:ea typeface="Montserrat SemiBold"/>
                <a:cs typeface="Montserrat SemiBold"/>
                <a:sym typeface="Montserrat SemiBold"/>
              </a:rPr>
              <a:t>200萬</a:t>
            </a:r>
            <a:endParaRPr sz="2400">
              <a:solidFill>
                <a:schemeClr val="lt1"/>
              </a:solidFill>
              <a:latin typeface="Montserrat SemiBold"/>
              <a:ea typeface="Montserrat SemiBold"/>
              <a:cs typeface="Montserrat SemiBold"/>
              <a:sym typeface="Montserrat SemiBold"/>
            </a:endParaRPr>
          </a:p>
          <a:p>
            <a:pPr marL="0" lvl="0" indent="0" algn="r" rtl="0">
              <a:lnSpc>
                <a:spcPct val="115000"/>
              </a:lnSpc>
              <a:spcBef>
                <a:spcPts val="0"/>
              </a:spcBef>
              <a:spcAft>
                <a:spcPts val="0"/>
              </a:spcAft>
              <a:buNone/>
            </a:pPr>
            <a:r>
              <a:rPr lang="zh-TW" sz="1500">
                <a:solidFill>
                  <a:schemeClr val="lt1"/>
                </a:solidFill>
                <a:latin typeface="Source Sans Pro"/>
                <a:ea typeface="Source Sans Pro"/>
                <a:cs typeface="Source Sans Pro"/>
                <a:sym typeface="Source Sans Pro"/>
              </a:rPr>
              <a:t>員工薪資等人事成本</a:t>
            </a:r>
            <a:endParaRPr sz="2400">
              <a:solidFill>
                <a:schemeClr val="lt1"/>
              </a:solidFill>
              <a:latin typeface="Montserrat SemiBold"/>
              <a:ea typeface="Montserrat SemiBold"/>
              <a:cs typeface="Montserrat SemiBold"/>
              <a:sym typeface="Montserrat SemiBold"/>
            </a:endParaRPr>
          </a:p>
        </p:txBody>
      </p:sp>
      <p:sp>
        <p:nvSpPr>
          <p:cNvPr id="286" name="Google Shape;286;p26"/>
          <p:cNvSpPr/>
          <p:nvPr/>
        </p:nvSpPr>
        <p:spPr>
          <a:xfrm>
            <a:off x="575250" y="2818300"/>
            <a:ext cx="2695625" cy="563875"/>
          </a:xfrm>
          <a:custGeom>
            <a:avLst/>
            <a:gdLst/>
            <a:ahLst/>
            <a:cxnLst/>
            <a:rect l="l" t="t" r="r" b="b"/>
            <a:pathLst>
              <a:path w="107825" h="22555" extrusionOk="0">
                <a:moveTo>
                  <a:pt x="0" y="22323"/>
                </a:moveTo>
                <a:lnTo>
                  <a:pt x="86969" y="22555"/>
                </a:lnTo>
                <a:lnTo>
                  <a:pt x="107825" y="0"/>
                </a:lnTo>
              </a:path>
            </a:pathLst>
          </a:custGeom>
          <a:noFill/>
          <a:ln w="9525" cap="flat" cmpd="sng">
            <a:solidFill>
              <a:schemeClr val="lt1"/>
            </a:solidFill>
            <a:prstDash val="solid"/>
            <a:round/>
            <a:headEnd type="none" w="med" len="med"/>
            <a:tailEnd type="oval" w="med" len="med"/>
          </a:ln>
        </p:spPr>
      </p:sp>
      <p:sp>
        <p:nvSpPr>
          <p:cNvPr id="287" name="Google Shape;287;p26"/>
          <p:cNvSpPr/>
          <p:nvPr/>
        </p:nvSpPr>
        <p:spPr>
          <a:xfrm rot="10800000">
            <a:off x="5422125" y="741624"/>
            <a:ext cx="2695625" cy="537429"/>
          </a:xfrm>
          <a:custGeom>
            <a:avLst/>
            <a:gdLst/>
            <a:ahLst/>
            <a:cxnLst/>
            <a:rect l="l" t="t" r="r" b="b"/>
            <a:pathLst>
              <a:path w="107825" h="22555" extrusionOk="0">
                <a:moveTo>
                  <a:pt x="0" y="22323"/>
                </a:moveTo>
                <a:lnTo>
                  <a:pt x="86969" y="22555"/>
                </a:lnTo>
                <a:lnTo>
                  <a:pt x="107825" y="0"/>
                </a:lnTo>
              </a:path>
            </a:pathLst>
          </a:custGeom>
          <a:noFill/>
          <a:ln w="9525" cap="flat" cmpd="sng">
            <a:solidFill>
              <a:schemeClr val="lt1"/>
            </a:solidFill>
            <a:prstDash val="solid"/>
            <a:round/>
            <a:headEnd type="none" w="med" len="med"/>
            <a:tailEnd type="oval" w="med" len="med"/>
          </a:ln>
        </p:spPr>
      </p:sp>
      <p:sp>
        <p:nvSpPr>
          <p:cNvPr id="288" name="Google Shape;288;p26"/>
          <p:cNvSpPr txBox="1">
            <a:spLocks noGrp="1"/>
          </p:cNvSpPr>
          <p:nvPr>
            <p:ph type="body" idx="1"/>
          </p:nvPr>
        </p:nvSpPr>
        <p:spPr>
          <a:xfrm>
            <a:off x="5959850" y="812250"/>
            <a:ext cx="2157900" cy="6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2400">
                <a:solidFill>
                  <a:schemeClr val="lt1"/>
                </a:solidFill>
                <a:latin typeface="Montserrat SemiBold"/>
                <a:ea typeface="Montserrat SemiBold"/>
                <a:cs typeface="Montserrat SemiBold"/>
                <a:sym typeface="Montserrat SemiBold"/>
              </a:rPr>
              <a:t>130萬</a:t>
            </a:r>
            <a:endParaRPr sz="2400">
              <a:solidFill>
                <a:schemeClr val="lt1"/>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zh-TW" sz="1500">
                <a:solidFill>
                  <a:schemeClr val="lt1"/>
                </a:solidFill>
                <a:latin typeface="Source Sans Pro"/>
                <a:ea typeface="Source Sans Pro"/>
                <a:cs typeface="Source Sans Pro"/>
                <a:sym typeface="Source Sans Pro"/>
              </a:rPr>
              <a:t>市場推廣等行銷費用</a:t>
            </a:r>
            <a:endParaRPr sz="2400">
              <a:solidFill>
                <a:schemeClr val="lt1"/>
              </a:solidFill>
              <a:latin typeface="Montserrat SemiBold"/>
              <a:ea typeface="Montserrat SemiBold"/>
              <a:cs typeface="Montserrat SemiBold"/>
              <a:sym typeface="Montserrat SemiBold"/>
            </a:endParaRPr>
          </a:p>
        </p:txBody>
      </p:sp>
      <p:sp>
        <p:nvSpPr>
          <p:cNvPr id="289" name="Google Shape;289;p26"/>
          <p:cNvSpPr txBox="1">
            <a:spLocks noGrp="1"/>
          </p:cNvSpPr>
          <p:nvPr>
            <p:ph type="body" idx="1"/>
          </p:nvPr>
        </p:nvSpPr>
        <p:spPr>
          <a:xfrm>
            <a:off x="5959850" y="3580375"/>
            <a:ext cx="2157900" cy="6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2400">
                <a:solidFill>
                  <a:schemeClr val="lt1"/>
                </a:solidFill>
                <a:latin typeface="Montserrat SemiBold"/>
                <a:ea typeface="Montserrat SemiBold"/>
                <a:cs typeface="Montserrat SemiBold"/>
                <a:sym typeface="Montserrat SemiBold"/>
              </a:rPr>
              <a:t>130萬</a:t>
            </a:r>
            <a:endParaRPr sz="2400">
              <a:solidFill>
                <a:schemeClr val="lt1"/>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zh-TW" sz="1500">
                <a:solidFill>
                  <a:schemeClr val="lt1"/>
                </a:solidFill>
                <a:latin typeface="Source Sans Pro"/>
                <a:ea typeface="Source Sans Pro"/>
                <a:cs typeface="Source Sans Pro"/>
                <a:sym typeface="Source Sans Pro"/>
              </a:rPr>
              <a:t>平台開發與維護費用</a:t>
            </a:r>
            <a:endParaRPr sz="2400">
              <a:solidFill>
                <a:schemeClr val="lt1"/>
              </a:solidFill>
              <a:latin typeface="Montserrat SemiBold"/>
              <a:ea typeface="Montserrat SemiBold"/>
              <a:cs typeface="Montserrat SemiBold"/>
              <a:sym typeface="Montserrat SemiBold"/>
            </a:endParaRPr>
          </a:p>
        </p:txBody>
      </p:sp>
      <p:sp>
        <p:nvSpPr>
          <p:cNvPr id="290" name="Google Shape;290;p26"/>
          <p:cNvSpPr/>
          <p:nvPr/>
        </p:nvSpPr>
        <p:spPr>
          <a:xfrm flipH="1">
            <a:off x="5422125" y="3940700"/>
            <a:ext cx="2695625" cy="563875"/>
          </a:xfrm>
          <a:custGeom>
            <a:avLst/>
            <a:gdLst/>
            <a:ahLst/>
            <a:cxnLst/>
            <a:rect l="l" t="t" r="r" b="b"/>
            <a:pathLst>
              <a:path w="107825" h="22555" extrusionOk="0">
                <a:moveTo>
                  <a:pt x="0" y="22323"/>
                </a:moveTo>
                <a:lnTo>
                  <a:pt x="86969" y="22555"/>
                </a:lnTo>
                <a:lnTo>
                  <a:pt x="107825" y="0"/>
                </a:lnTo>
              </a:path>
            </a:pathLst>
          </a:custGeom>
          <a:noFill/>
          <a:ln w="9525" cap="flat" cmpd="sng">
            <a:solidFill>
              <a:schemeClr val="lt1"/>
            </a:solidFill>
            <a:prstDash val="solid"/>
            <a:round/>
            <a:headEnd type="none" w="med" len="med"/>
            <a:tailEnd type="oval" w="med" len="med"/>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294"/>
        <p:cNvGrpSpPr/>
        <p:nvPr/>
      </p:nvGrpSpPr>
      <p:grpSpPr>
        <a:xfrm>
          <a:off x="0" y="0"/>
          <a:ext cx="0" cy="0"/>
          <a:chOff x="0" y="0"/>
          <a:chExt cx="0" cy="0"/>
        </a:xfrm>
      </p:grpSpPr>
      <p:sp>
        <p:nvSpPr>
          <p:cNvPr id="295" name="Google Shape;295;p27"/>
          <p:cNvSpPr txBox="1">
            <a:spLocks noGrp="1"/>
          </p:cNvSpPr>
          <p:nvPr>
            <p:ph type="title"/>
          </p:nvPr>
        </p:nvSpPr>
        <p:spPr>
          <a:xfrm>
            <a:off x="311700" y="445025"/>
            <a:ext cx="3216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chemeClr val="lt1"/>
                </a:solidFill>
                <a:latin typeface="Montserrat"/>
                <a:ea typeface="Montserrat"/>
                <a:cs typeface="Montserrat"/>
                <a:sym typeface="Montserrat"/>
              </a:rPr>
              <a:t>Financials</a:t>
            </a:r>
            <a:endParaRPr b="1">
              <a:solidFill>
                <a:schemeClr val="lt1"/>
              </a:solidFill>
              <a:latin typeface="Montserrat"/>
              <a:ea typeface="Montserrat"/>
              <a:cs typeface="Montserrat"/>
              <a:sym typeface="Montserrat"/>
            </a:endParaRPr>
          </a:p>
        </p:txBody>
      </p:sp>
      <p:graphicFrame>
        <p:nvGraphicFramePr>
          <p:cNvPr id="296" name="Google Shape;296;p27"/>
          <p:cNvGraphicFramePr/>
          <p:nvPr/>
        </p:nvGraphicFramePr>
        <p:xfrm>
          <a:off x="416750" y="865325"/>
          <a:ext cx="8310500" cy="4046125"/>
        </p:xfrm>
        <a:graphic>
          <a:graphicData uri="http://schemas.openxmlformats.org/drawingml/2006/table">
            <a:tbl>
              <a:tblPr>
                <a:noFill/>
                <a:tableStyleId>{E071D2D9-4D24-4ABB-A42F-A6D6462766CD}</a:tableStyleId>
              </a:tblPr>
              <a:tblGrid>
                <a:gridCol w="1662100">
                  <a:extLst>
                    <a:ext uri="{9D8B030D-6E8A-4147-A177-3AD203B41FA5}">
                      <a16:colId xmlns:a16="http://schemas.microsoft.com/office/drawing/2014/main" val="20000"/>
                    </a:ext>
                  </a:extLst>
                </a:gridCol>
                <a:gridCol w="1662100">
                  <a:extLst>
                    <a:ext uri="{9D8B030D-6E8A-4147-A177-3AD203B41FA5}">
                      <a16:colId xmlns:a16="http://schemas.microsoft.com/office/drawing/2014/main" val="20001"/>
                    </a:ext>
                  </a:extLst>
                </a:gridCol>
                <a:gridCol w="1662100">
                  <a:extLst>
                    <a:ext uri="{9D8B030D-6E8A-4147-A177-3AD203B41FA5}">
                      <a16:colId xmlns:a16="http://schemas.microsoft.com/office/drawing/2014/main" val="20002"/>
                    </a:ext>
                  </a:extLst>
                </a:gridCol>
                <a:gridCol w="1662100">
                  <a:extLst>
                    <a:ext uri="{9D8B030D-6E8A-4147-A177-3AD203B41FA5}">
                      <a16:colId xmlns:a16="http://schemas.microsoft.com/office/drawing/2014/main" val="20003"/>
                    </a:ext>
                  </a:extLst>
                </a:gridCol>
                <a:gridCol w="1662100">
                  <a:extLst>
                    <a:ext uri="{9D8B030D-6E8A-4147-A177-3AD203B41FA5}">
                      <a16:colId xmlns:a16="http://schemas.microsoft.com/office/drawing/2014/main" val="20004"/>
                    </a:ext>
                  </a:extLst>
                </a:gridCol>
              </a:tblGrid>
              <a:tr h="275775">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76F4A6"/>
                      </a:solidFill>
                      <a:prstDash val="solid"/>
                      <a:round/>
                      <a:headEnd type="none" w="sm" len="sm"/>
                      <a:tailEnd type="none" w="sm" len="sm"/>
                    </a:lnB>
                  </a:tcPr>
                </a:tc>
                <a:tc>
                  <a:txBody>
                    <a:bodyPr/>
                    <a:lstStyle/>
                    <a:p>
                      <a:pPr marL="0" lvl="0" indent="0" algn="r" rtl="0">
                        <a:spcBef>
                          <a:spcPts val="0"/>
                        </a:spcBef>
                        <a:spcAft>
                          <a:spcPts val="0"/>
                        </a:spcAft>
                        <a:buNone/>
                      </a:pPr>
                      <a:r>
                        <a:rPr lang="zh-TW" sz="1100">
                          <a:solidFill>
                            <a:schemeClr val="lt1"/>
                          </a:solidFill>
                          <a:latin typeface="Montserrat SemiBold"/>
                          <a:ea typeface="Montserrat SemiBold"/>
                          <a:cs typeface="Montserrat SemiBold"/>
                          <a:sym typeface="Montserrat SemiBold"/>
                        </a:rPr>
                        <a:t>2021</a:t>
                      </a:r>
                      <a:endParaRPr sz="1100">
                        <a:solidFill>
                          <a:schemeClr val="lt1"/>
                        </a:solidFill>
                        <a:latin typeface="Montserrat SemiBold"/>
                        <a:ea typeface="Montserrat SemiBold"/>
                        <a:cs typeface="Montserrat SemiBold"/>
                        <a:sym typeface="Montserrat SemiBold"/>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76F4A6"/>
                      </a:solidFill>
                      <a:prstDash val="solid"/>
                      <a:round/>
                      <a:headEnd type="none" w="sm" len="sm"/>
                      <a:tailEnd type="none" w="sm" len="sm"/>
                    </a:lnB>
                  </a:tcPr>
                </a:tc>
                <a:tc>
                  <a:txBody>
                    <a:bodyPr/>
                    <a:lstStyle/>
                    <a:p>
                      <a:pPr marL="0" lvl="0" indent="0" algn="r" rtl="0">
                        <a:spcBef>
                          <a:spcPts val="0"/>
                        </a:spcBef>
                        <a:spcAft>
                          <a:spcPts val="0"/>
                        </a:spcAft>
                        <a:buNone/>
                      </a:pPr>
                      <a:r>
                        <a:rPr lang="zh-TW" sz="1100">
                          <a:solidFill>
                            <a:schemeClr val="lt1"/>
                          </a:solidFill>
                          <a:latin typeface="Montserrat SemiBold"/>
                          <a:ea typeface="Montserrat SemiBold"/>
                          <a:cs typeface="Montserrat SemiBold"/>
                          <a:sym typeface="Montserrat SemiBold"/>
                        </a:rPr>
                        <a:t>2022</a:t>
                      </a:r>
                      <a:endParaRPr sz="1100">
                        <a:solidFill>
                          <a:schemeClr val="lt1"/>
                        </a:solidFill>
                        <a:latin typeface="Montserrat SemiBold"/>
                        <a:ea typeface="Montserrat SemiBold"/>
                        <a:cs typeface="Montserrat SemiBold"/>
                        <a:sym typeface="Montserrat SemiBold"/>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76F4A6"/>
                      </a:solidFill>
                      <a:prstDash val="solid"/>
                      <a:round/>
                      <a:headEnd type="none" w="sm" len="sm"/>
                      <a:tailEnd type="none" w="sm" len="sm"/>
                    </a:lnB>
                  </a:tcPr>
                </a:tc>
                <a:tc>
                  <a:txBody>
                    <a:bodyPr/>
                    <a:lstStyle/>
                    <a:p>
                      <a:pPr marL="0" lvl="0" indent="0" algn="r" rtl="0">
                        <a:spcBef>
                          <a:spcPts val="0"/>
                        </a:spcBef>
                        <a:spcAft>
                          <a:spcPts val="0"/>
                        </a:spcAft>
                        <a:buNone/>
                      </a:pPr>
                      <a:r>
                        <a:rPr lang="zh-TW" sz="1100">
                          <a:solidFill>
                            <a:schemeClr val="lt1"/>
                          </a:solidFill>
                          <a:latin typeface="Montserrat SemiBold"/>
                          <a:ea typeface="Montserrat SemiBold"/>
                          <a:cs typeface="Montserrat SemiBold"/>
                          <a:sym typeface="Montserrat SemiBold"/>
                        </a:rPr>
                        <a:t>2023</a:t>
                      </a:r>
                      <a:endParaRPr sz="1100">
                        <a:solidFill>
                          <a:schemeClr val="lt1"/>
                        </a:solidFill>
                        <a:latin typeface="Montserrat SemiBold"/>
                        <a:ea typeface="Montserrat SemiBold"/>
                        <a:cs typeface="Montserrat SemiBold"/>
                        <a:sym typeface="Montserrat SemiBold"/>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76F4A6"/>
                      </a:solidFill>
                      <a:prstDash val="solid"/>
                      <a:round/>
                      <a:headEnd type="none" w="sm" len="sm"/>
                      <a:tailEnd type="none" w="sm" len="sm"/>
                    </a:lnB>
                  </a:tcPr>
                </a:tc>
                <a:tc>
                  <a:txBody>
                    <a:bodyPr/>
                    <a:lstStyle/>
                    <a:p>
                      <a:pPr marL="0" lvl="0" indent="0" algn="r" rtl="0">
                        <a:spcBef>
                          <a:spcPts val="0"/>
                        </a:spcBef>
                        <a:spcAft>
                          <a:spcPts val="0"/>
                        </a:spcAft>
                        <a:buNone/>
                      </a:pPr>
                      <a:r>
                        <a:rPr lang="zh-TW" sz="1100">
                          <a:solidFill>
                            <a:schemeClr val="lt1"/>
                          </a:solidFill>
                          <a:latin typeface="Montserrat SemiBold"/>
                          <a:ea typeface="Montserrat SemiBold"/>
                          <a:cs typeface="Montserrat SemiBold"/>
                          <a:sym typeface="Montserrat SemiBold"/>
                        </a:rPr>
                        <a:t>2024</a:t>
                      </a:r>
                      <a:endParaRPr sz="1100">
                        <a:solidFill>
                          <a:schemeClr val="lt1"/>
                        </a:solidFill>
                        <a:latin typeface="Montserrat SemiBold"/>
                        <a:ea typeface="Montserrat SemiBold"/>
                        <a:cs typeface="Montserrat SemiBold"/>
                        <a:sym typeface="Montserrat SemiBold"/>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76F4A6"/>
                      </a:solidFill>
                      <a:prstDash val="solid"/>
                      <a:round/>
                      <a:headEnd type="none" w="sm" len="sm"/>
                      <a:tailEnd type="none" w="sm" len="sm"/>
                    </a:lnB>
                  </a:tcPr>
                </a:tc>
                <a:extLst>
                  <a:ext uri="{0D108BD9-81ED-4DB2-BD59-A6C34878D82A}">
                    <a16:rowId xmlns:a16="http://schemas.microsoft.com/office/drawing/2014/main" val="10000"/>
                  </a:ext>
                </a:extLst>
              </a:tr>
              <a:tr h="291000">
                <a:tc>
                  <a:txBody>
                    <a:bodyPr/>
                    <a:lstStyle/>
                    <a:p>
                      <a:pPr marL="0" lvl="0" indent="0" algn="l" rtl="0">
                        <a:spcBef>
                          <a:spcPts val="0"/>
                        </a:spcBef>
                        <a:spcAft>
                          <a:spcPts val="0"/>
                        </a:spcAft>
                        <a:buNone/>
                      </a:pPr>
                      <a:r>
                        <a:rPr lang="zh-TW" sz="1200" b="1">
                          <a:solidFill>
                            <a:schemeClr val="lt1"/>
                          </a:solidFill>
                          <a:latin typeface="Source Sans Pro"/>
                          <a:ea typeface="Source Sans Pro"/>
                          <a:cs typeface="Source Sans Pro"/>
                          <a:sym typeface="Source Sans Pro"/>
                        </a:rPr>
                        <a:t>類別</a:t>
                      </a:r>
                      <a:endParaRPr sz="1200" b="1">
                        <a:solidFill>
                          <a:schemeClr val="lt1"/>
                        </a:solidFill>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76F4A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76F4A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76F4A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76F4A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76F4A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45275">
                <a:tc>
                  <a:txBody>
                    <a:bodyPr/>
                    <a:lstStyle/>
                    <a:p>
                      <a:pPr marL="0" lvl="0" indent="0" algn="l" rtl="0">
                        <a:spcBef>
                          <a:spcPts val="0"/>
                        </a:spcBef>
                        <a:spcAft>
                          <a:spcPts val="0"/>
                        </a:spcAft>
                        <a:buNone/>
                      </a:pPr>
                      <a:r>
                        <a:rPr lang="zh-TW" sz="900">
                          <a:solidFill>
                            <a:schemeClr val="lt1"/>
                          </a:solidFill>
                          <a:latin typeface="Source Sans Pro"/>
                          <a:ea typeface="Source Sans Pro"/>
                          <a:cs typeface="Source Sans Pro"/>
                          <a:sym typeface="Source Sans Pro"/>
                        </a:rPr>
                        <a:t>細項</a:t>
                      </a:r>
                      <a:endParaRPr sz="900">
                        <a:solidFill>
                          <a:schemeClr val="lt1"/>
                        </a:solidFill>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extLst>
                  <a:ext uri="{0D108BD9-81ED-4DB2-BD59-A6C34878D82A}">
                    <a16:rowId xmlns:a16="http://schemas.microsoft.com/office/drawing/2014/main" val="10002"/>
                  </a:ext>
                </a:extLst>
              </a:tr>
              <a:tr h="245275">
                <a:tc>
                  <a:txBody>
                    <a:bodyPr/>
                    <a:lstStyle/>
                    <a:p>
                      <a:pPr marL="0" lvl="0" indent="0" algn="l" rtl="0">
                        <a:spcBef>
                          <a:spcPts val="0"/>
                        </a:spcBef>
                        <a:spcAft>
                          <a:spcPts val="0"/>
                        </a:spcAft>
                        <a:buClr>
                          <a:schemeClr val="dk1"/>
                        </a:buClr>
                        <a:buSzPts val="1100"/>
                        <a:buFont typeface="Arial"/>
                        <a:buNone/>
                      </a:pPr>
                      <a:r>
                        <a:rPr lang="zh-TW" sz="900">
                          <a:solidFill>
                            <a:schemeClr val="lt1"/>
                          </a:solidFill>
                          <a:latin typeface="Source Sans Pro"/>
                          <a:ea typeface="Source Sans Pro"/>
                          <a:cs typeface="Source Sans Pro"/>
                          <a:sym typeface="Source Sans Pro"/>
                        </a:rPr>
                        <a:t>細項</a:t>
                      </a:r>
                      <a:endParaRPr sz="900">
                        <a:solidFill>
                          <a:schemeClr val="lt1"/>
                        </a:solidFill>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245275">
                <a:tc>
                  <a:txBody>
                    <a:bodyPr/>
                    <a:lstStyle/>
                    <a:p>
                      <a:pPr marL="0" lvl="0" indent="0" algn="l" rtl="0">
                        <a:spcBef>
                          <a:spcPts val="0"/>
                        </a:spcBef>
                        <a:spcAft>
                          <a:spcPts val="0"/>
                        </a:spcAft>
                        <a:buClr>
                          <a:schemeClr val="dk1"/>
                        </a:buClr>
                        <a:buSzPts val="1100"/>
                        <a:buFont typeface="Arial"/>
                        <a:buNone/>
                      </a:pPr>
                      <a:r>
                        <a:rPr lang="zh-TW" sz="900">
                          <a:solidFill>
                            <a:schemeClr val="lt1"/>
                          </a:solidFill>
                          <a:latin typeface="Source Sans Pro"/>
                          <a:ea typeface="Source Sans Pro"/>
                          <a:cs typeface="Source Sans Pro"/>
                          <a:sym typeface="Source Sans Pro"/>
                        </a:rPr>
                        <a:t>細項</a:t>
                      </a:r>
                      <a:endParaRPr sz="900">
                        <a:solidFill>
                          <a:schemeClr val="lt1"/>
                        </a:solidFill>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solidFill>
                      <a:srgbClr val="0097A7">
                        <a:alpha val="13689"/>
                      </a:srgbClr>
                    </a:solidFill>
                  </a:tcPr>
                </a:tc>
                <a:extLst>
                  <a:ext uri="{0D108BD9-81ED-4DB2-BD59-A6C34878D82A}">
                    <a16:rowId xmlns:a16="http://schemas.microsoft.com/office/drawing/2014/main" val="10004"/>
                  </a:ext>
                </a:extLst>
              </a:tr>
              <a:tr h="245275">
                <a:tc>
                  <a:txBody>
                    <a:bodyPr/>
                    <a:lstStyle/>
                    <a:p>
                      <a:pPr marL="0" lvl="0" indent="0" algn="l" rtl="0">
                        <a:spcBef>
                          <a:spcPts val="0"/>
                        </a:spcBef>
                        <a:spcAft>
                          <a:spcPts val="0"/>
                        </a:spcAft>
                        <a:buNone/>
                      </a:pPr>
                      <a:r>
                        <a:rPr lang="zh-TW" sz="900">
                          <a:solidFill>
                            <a:srgbClr val="9CDACF"/>
                          </a:solidFill>
                          <a:latin typeface="Montserrat Medium"/>
                          <a:ea typeface="Montserrat Medium"/>
                          <a:cs typeface="Montserrat Medium"/>
                          <a:sym typeface="Montserrat Medium"/>
                        </a:rPr>
                        <a:t>Total Revenue</a:t>
                      </a:r>
                      <a:endParaRPr sz="900">
                        <a:solidFill>
                          <a:srgbClr val="9CDACF"/>
                        </a:solidFill>
                        <a:latin typeface="Montserrat Medium"/>
                        <a:ea typeface="Montserrat Medium"/>
                        <a:cs typeface="Montserrat Medium"/>
                        <a:sym typeface="Montserrat Medium"/>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CDACF"/>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CDACF"/>
                      </a:solidFill>
                      <a:prstDash val="solid"/>
                      <a:round/>
                      <a:headEnd type="none" w="sm" len="sm"/>
                      <a:tailEnd type="none" w="sm" len="sm"/>
                    </a:lnT>
                    <a:lnB w="9525" cap="flat" cmpd="sng">
                      <a:solidFill>
                        <a:srgbClr val="9CDACF"/>
                      </a:solidFill>
                      <a:prstDash val="solid"/>
                      <a:round/>
                      <a:headEnd type="none" w="sm" len="sm"/>
                      <a:tailEnd type="none" w="sm" len="sm"/>
                    </a:lnB>
                  </a:tcPr>
                </a:tc>
                <a:extLst>
                  <a:ext uri="{0D108BD9-81ED-4DB2-BD59-A6C34878D82A}">
                    <a16:rowId xmlns:a16="http://schemas.microsoft.com/office/drawing/2014/main" val="10005"/>
                  </a:ext>
                </a:extLst>
              </a:tr>
              <a:tr h="291000">
                <a:tc>
                  <a:txBody>
                    <a:bodyPr/>
                    <a:lstStyle/>
                    <a:p>
                      <a:pPr marL="0" lvl="0" indent="0" algn="l" rtl="0">
                        <a:spcBef>
                          <a:spcPts val="0"/>
                        </a:spcBef>
                        <a:spcAft>
                          <a:spcPts val="0"/>
                        </a:spcAft>
                        <a:buNone/>
                      </a:pPr>
                      <a:r>
                        <a:rPr lang="zh-TW" sz="1200" b="1">
                          <a:solidFill>
                            <a:schemeClr val="lt1"/>
                          </a:solidFill>
                          <a:latin typeface="Source Sans Pro"/>
                          <a:ea typeface="Source Sans Pro"/>
                          <a:cs typeface="Source Sans Pro"/>
                          <a:sym typeface="Source Sans Pro"/>
                        </a:rPr>
                        <a:t>類別</a:t>
                      </a:r>
                      <a:endParaRPr sz="1200" b="1">
                        <a:solidFill>
                          <a:schemeClr val="lt1"/>
                        </a:solidFill>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CDACF"/>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CDACF"/>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245275">
                <a:tc>
                  <a:txBody>
                    <a:bodyPr/>
                    <a:lstStyle/>
                    <a:p>
                      <a:pPr marL="0" lvl="0" indent="0" algn="l" rtl="0">
                        <a:spcBef>
                          <a:spcPts val="0"/>
                        </a:spcBef>
                        <a:spcAft>
                          <a:spcPts val="0"/>
                        </a:spcAft>
                        <a:buNone/>
                      </a:pPr>
                      <a:r>
                        <a:rPr lang="zh-TW" sz="900">
                          <a:solidFill>
                            <a:schemeClr val="lt1"/>
                          </a:solidFill>
                          <a:latin typeface="Source Sans Pro"/>
                          <a:ea typeface="Source Sans Pro"/>
                          <a:cs typeface="Source Sans Pro"/>
                          <a:sym typeface="Source Sans Pro"/>
                        </a:rPr>
                        <a:t>細項</a:t>
                      </a:r>
                      <a:endParaRPr sz="900">
                        <a:solidFill>
                          <a:schemeClr val="lt1"/>
                        </a:solidFill>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extLst>
                  <a:ext uri="{0D108BD9-81ED-4DB2-BD59-A6C34878D82A}">
                    <a16:rowId xmlns:a16="http://schemas.microsoft.com/office/drawing/2014/main" val="10007"/>
                  </a:ext>
                </a:extLst>
              </a:tr>
              <a:tr h="245275">
                <a:tc>
                  <a:txBody>
                    <a:bodyPr/>
                    <a:lstStyle/>
                    <a:p>
                      <a:pPr marL="0" lvl="0" indent="0" algn="l" rtl="0">
                        <a:spcBef>
                          <a:spcPts val="0"/>
                        </a:spcBef>
                        <a:spcAft>
                          <a:spcPts val="0"/>
                        </a:spcAft>
                        <a:buNone/>
                      </a:pPr>
                      <a:r>
                        <a:rPr lang="zh-TW" sz="900">
                          <a:solidFill>
                            <a:schemeClr val="lt1"/>
                          </a:solidFill>
                          <a:latin typeface="Source Sans Pro"/>
                          <a:ea typeface="Source Sans Pro"/>
                          <a:cs typeface="Source Sans Pro"/>
                          <a:sym typeface="Source Sans Pro"/>
                        </a:rPr>
                        <a:t>細項</a:t>
                      </a:r>
                      <a:endParaRPr sz="900">
                        <a:solidFill>
                          <a:schemeClr val="lt1"/>
                        </a:solidFill>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tcPr>
                </a:tc>
                <a:extLst>
                  <a:ext uri="{0D108BD9-81ED-4DB2-BD59-A6C34878D82A}">
                    <a16:rowId xmlns:a16="http://schemas.microsoft.com/office/drawing/2014/main" val="10008"/>
                  </a:ext>
                </a:extLst>
              </a:tr>
              <a:tr h="245275">
                <a:tc>
                  <a:txBody>
                    <a:bodyPr/>
                    <a:lstStyle/>
                    <a:p>
                      <a:pPr marL="0" lvl="0" indent="0" algn="l" rtl="0">
                        <a:spcBef>
                          <a:spcPts val="0"/>
                        </a:spcBef>
                        <a:spcAft>
                          <a:spcPts val="0"/>
                        </a:spcAft>
                        <a:buNone/>
                      </a:pPr>
                      <a:r>
                        <a:rPr lang="zh-TW" sz="900">
                          <a:solidFill>
                            <a:srgbClr val="9CDACF"/>
                          </a:solidFill>
                          <a:latin typeface="Montserrat Medium"/>
                          <a:ea typeface="Montserrat Medium"/>
                          <a:cs typeface="Montserrat Medium"/>
                          <a:sym typeface="Montserrat Medium"/>
                        </a:rPr>
                        <a:t>Total Revenue</a:t>
                      </a:r>
                      <a:endParaRPr sz="900">
                        <a:solidFill>
                          <a:srgbClr val="9CDACF"/>
                        </a:solidFill>
                        <a:latin typeface="Montserrat Medium"/>
                        <a:ea typeface="Montserrat Medium"/>
                        <a:cs typeface="Montserrat Medium"/>
                        <a:sym typeface="Montserrat Medium"/>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CDACF"/>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CDACF"/>
                      </a:solidFill>
                      <a:prstDash val="solid"/>
                      <a:round/>
                      <a:headEnd type="none" w="sm" len="sm"/>
                      <a:tailEnd type="none" w="sm" len="sm"/>
                    </a:lnT>
                    <a:lnB w="9525" cap="flat" cmpd="sng">
                      <a:solidFill>
                        <a:srgbClr val="9CDACF"/>
                      </a:solidFill>
                      <a:prstDash val="solid"/>
                      <a:round/>
                      <a:headEnd type="none" w="sm" len="sm"/>
                      <a:tailEnd type="none" w="sm" len="sm"/>
                    </a:lnB>
                  </a:tcPr>
                </a:tc>
                <a:extLst>
                  <a:ext uri="{0D108BD9-81ED-4DB2-BD59-A6C34878D82A}">
                    <a16:rowId xmlns:a16="http://schemas.microsoft.com/office/drawing/2014/main" val="10009"/>
                  </a:ext>
                </a:extLst>
              </a:tr>
              <a:tr h="291000">
                <a:tc>
                  <a:txBody>
                    <a:bodyPr/>
                    <a:lstStyle/>
                    <a:p>
                      <a:pPr marL="0" lvl="0" indent="0" algn="l" rtl="0">
                        <a:spcBef>
                          <a:spcPts val="0"/>
                        </a:spcBef>
                        <a:spcAft>
                          <a:spcPts val="0"/>
                        </a:spcAft>
                        <a:buNone/>
                      </a:pPr>
                      <a:r>
                        <a:rPr lang="zh-TW" sz="1200" b="1">
                          <a:solidFill>
                            <a:schemeClr val="lt1"/>
                          </a:solidFill>
                          <a:latin typeface="Source Sans Pro"/>
                          <a:ea typeface="Source Sans Pro"/>
                          <a:cs typeface="Source Sans Pro"/>
                          <a:sym typeface="Source Sans Pro"/>
                        </a:rPr>
                        <a:t>類別</a:t>
                      </a:r>
                      <a:endParaRPr sz="1200" b="1">
                        <a:solidFill>
                          <a:schemeClr val="lt1"/>
                        </a:solidFill>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CDACF"/>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CDACF"/>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0"/>
                  </a:ext>
                </a:extLst>
              </a:tr>
              <a:tr h="245275">
                <a:tc>
                  <a:txBody>
                    <a:bodyPr/>
                    <a:lstStyle/>
                    <a:p>
                      <a:pPr marL="0" lvl="0" indent="0" algn="l" rtl="0">
                        <a:spcBef>
                          <a:spcPts val="0"/>
                        </a:spcBef>
                        <a:spcAft>
                          <a:spcPts val="0"/>
                        </a:spcAft>
                        <a:buNone/>
                      </a:pPr>
                      <a:r>
                        <a:rPr lang="zh-TW" sz="900">
                          <a:solidFill>
                            <a:schemeClr val="lt1"/>
                          </a:solidFill>
                          <a:latin typeface="Source Sans Pro"/>
                          <a:ea typeface="Source Sans Pro"/>
                          <a:cs typeface="Source Sans Pro"/>
                          <a:sym typeface="Source Sans Pro"/>
                        </a:rPr>
                        <a:t>細項</a:t>
                      </a:r>
                      <a:endParaRPr sz="900">
                        <a:solidFill>
                          <a:schemeClr val="lt1"/>
                        </a:solidFill>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97A7">
                        <a:alpha val="13689"/>
                      </a:srgbClr>
                    </a:solidFill>
                  </a:tcPr>
                </a:tc>
                <a:extLst>
                  <a:ext uri="{0D108BD9-81ED-4DB2-BD59-A6C34878D82A}">
                    <a16:rowId xmlns:a16="http://schemas.microsoft.com/office/drawing/2014/main" val="10011"/>
                  </a:ext>
                </a:extLst>
              </a:tr>
              <a:tr h="245275">
                <a:tc>
                  <a:txBody>
                    <a:bodyPr/>
                    <a:lstStyle/>
                    <a:p>
                      <a:pPr marL="0" lvl="0" indent="0" algn="l" rtl="0">
                        <a:spcBef>
                          <a:spcPts val="0"/>
                        </a:spcBef>
                        <a:spcAft>
                          <a:spcPts val="0"/>
                        </a:spcAft>
                        <a:buNone/>
                      </a:pPr>
                      <a:r>
                        <a:rPr lang="zh-TW" sz="900">
                          <a:solidFill>
                            <a:schemeClr val="lt1"/>
                          </a:solidFill>
                          <a:latin typeface="Source Sans Pro"/>
                          <a:ea typeface="Source Sans Pro"/>
                          <a:cs typeface="Source Sans Pro"/>
                          <a:sym typeface="Source Sans Pro"/>
                        </a:rPr>
                        <a:t>細項</a:t>
                      </a:r>
                      <a:endParaRPr sz="900">
                        <a:solidFill>
                          <a:schemeClr val="lt1"/>
                        </a:solidFill>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CDACF"/>
                      </a:solidFill>
                      <a:prstDash val="solid"/>
                      <a:round/>
                      <a:headEnd type="none" w="sm" len="sm"/>
                      <a:tailEnd type="none" w="sm" len="sm"/>
                    </a:lnB>
                  </a:tcPr>
                </a:tc>
                <a:extLst>
                  <a:ext uri="{0D108BD9-81ED-4DB2-BD59-A6C34878D82A}">
                    <a16:rowId xmlns:a16="http://schemas.microsoft.com/office/drawing/2014/main" val="10012"/>
                  </a:ext>
                </a:extLst>
              </a:tr>
              <a:tr h="245275">
                <a:tc>
                  <a:txBody>
                    <a:bodyPr/>
                    <a:lstStyle/>
                    <a:p>
                      <a:pPr marL="0" lvl="0" indent="0" algn="l" rtl="0">
                        <a:spcBef>
                          <a:spcPts val="0"/>
                        </a:spcBef>
                        <a:spcAft>
                          <a:spcPts val="0"/>
                        </a:spcAft>
                        <a:buNone/>
                      </a:pPr>
                      <a:r>
                        <a:rPr lang="zh-TW" sz="900">
                          <a:solidFill>
                            <a:srgbClr val="9CDACF"/>
                          </a:solidFill>
                          <a:latin typeface="Montserrat Medium"/>
                          <a:ea typeface="Montserrat Medium"/>
                          <a:cs typeface="Montserrat Medium"/>
                          <a:sym typeface="Montserrat Medium"/>
                        </a:rPr>
                        <a:t>Total Revenue</a:t>
                      </a:r>
                      <a:endParaRPr sz="900">
                        <a:solidFill>
                          <a:srgbClr val="9CDACF"/>
                        </a:solidFill>
                        <a:latin typeface="Montserrat Medium"/>
                        <a:ea typeface="Montserrat Medium"/>
                        <a:cs typeface="Montserrat Medium"/>
                        <a:sym typeface="Montserrat Medium"/>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CDACF"/>
                      </a:solidFill>
                      <a:prstDash val="solid"/>
                      <a:round/>
                      <a:headEnd type="none" w="sm" len="sm"/>
                      <a:tailEnd type="none" w="sm" len="sm"/>
                    </a:lnT>
                    <a:lnB w="19050" cap="flat" cmpd="sng">
                      <a:solidFill>
                        <a:srgbClr val="76F4A6"/>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19050" cap="flat" cmpd="sng">
                      <a:solidFill>
                        <a:srgbClr val="76F4A6"/>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19050" cap="flat" cmpd="sng">
                      <a:solidFill>
                        <a:srgbClr val="76F4A6"/>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9525" cap="flat" cmpd="sng">
                      <a:solidFill>
                        <a:srgbClr val="9CDACF"/>
                      </a:solidFill>
                      <a:prstDash val="solid"/>
                      <a:round/>
                      <a:headEnd type="none" w="sm" len="sm"/>
                      <a:tailEnd type="none" w="sm" len="sm"/>
                    </a:lnT>
                    <a:lnB w="19050" cap="flat" cmpd="sng">
                      <a:solidFill>
                        <a:srgbClr val="76F4A6"/>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54000" marB="54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CDACF"/>
                      </a:solidFill>
                      <a:prstDash val="solid"/>
                      <a:round/>
                      <a:headEnd type="none" w="sm" len="sm"/>
                      <a:tailEnd type="none" w="sm" len="sm"/>
                    </a:lnT>
                    <a:lnB w="19050" cap="flat" cmpd="sng">
                      <a:solidFill>
                        <a:srgbClr val="76F4A6"/>
                      </a:solidFill>
                      <a:prstDash val="solid"/>
                      <a:round/>
                      <a:headEnd type="none" w="sm" len="sm"/>
                      <a:tailEnd type="none" w="sm" len="sm"/>
                    </a:lnB>
                  </a:tcPr>
                </a:tc>
                <a:extLst>
                  <a:ext uri="{0D108BD9-81ED-4DB2-BD59-A6C34878D82A}">
                    <a16:rowId xmlns:a16="http://schemas.microsoft.com/office/drawing/2014/main" val="10013"/>
                  </a:ext>
                </a:extLst>
              </a:tr>
              <a:tr h="336750">
                <a:tc>
                  <a:txBody>
                    <a:bodyPr/>
                    <a:lstStyle/>
                    <a:p>
                      <a:pPr marL="0" lvl="0" indent="0" algn="l" rtl="0">
                        <a:spcBef>
                          <a:spcPts val="0"/>
                        </a:spcBef>
                        <a:spcAft>
                          <a:spcPts val="0"/>
                        </a:spcAft>
                        <a:buNone/>
                      </a:pPr>
                      <a:r>
                        <a:rPr lang="zh-TW" sz="1500">
                          <a:solidFill>
                            <a:srgbClr val="76F4A6"/>
                          </a:solidFill>
                          <a:latin typeface="Montserrat SemiBold"/>
                          <a:ea typeface="Montserrat SemiBold"/>
                          <a:cs typeface="Montserrat SemiBold"/>
                          <a:sym typeface="Montserrat SemiBold"/>
                        </a:rPr>
                        <a:t>Total Revenue</a:t>
                      </a:r>
                      <a:endParaRPr sz="1500">
                        <a:solidFill>
                          <a:srgbClr val="76F4A6"/>
                        </a:solidFill>
                        <a:latin typeface="Montserrat SemiBold"/>
                        <a:ea typeface="Montserrat SemiBold"/>
                        <a:cs typeface="Montserrat SemiBold"/>
                        <a:sym typeface="Montserrat SemiBold"/>
                      </a:endParaRPr>
                    </a:p>
                  </a:txBody>
                  <a:tcPr marL="91425" marR="91425" marT="126000" marB="90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76F4A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126000" marB="90000">
                    <a:lnL w="9525" cap="flat" cmpd="sng">
                      <a:solidFill>
                        <a:srgbClr val="9E9E9E">
                          <a:alpha val="0"/>
                        </a:srgbClr>
                      </a:solidFill>
                      <a:prstDash val="solid"/>
                      <a:round/>
                      <a:headEnd type="none" w="sm" len="sm"/>
                      <a:tailEnd type="none" w="sm" len="sm"/>
                    </a:lnL>
                    <a:lnR w="9525" cap="flat" cmpd="sng">
                      <a:solidFill>
                        <a:srgbClr val="0097A7"/>
                      </a:solidFill>
                      <a:prstDash val="dot"/>
                      <a:round/>
                      <a:headEnd type="none" w="sm" len="sm"/>
                      <a:tailEnd type="none" w="sm" len="sm"/>
                    </a:lnR>
                    <a:lnT w="19050" cap="flat" cmpd="sng">
                      <a:solidFill>
                        <a:srgbClr val="76F4A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126000" marB="90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19050" cap="flat" cmpd="sng">
                      <a:solidFill>
                        <a:srgbClr val="76F4A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126000" marB="90000">
                    <a:lnL w="9525" cap="flat" cmpd="sng">
                      <a:solidFill>
                        <a:srgbClr val="0097A7"/>
                      </a:solidFill>
                      <a:prstDash val="dot"/>
                      <a:round/>
                      <a:headEnd type="none" w="sm" len="sm"/>
                      <a:tailEnd type="none" w="sm" len="sm"/>
                    </a:lnL>
                    <a:lnR w="9525" cap="flat" cmpd="sng">
                      <a:solidFill>
                        <a:srgbClr val="0097A7"/>
                      </a:solidFill>
                      <a:prstDash val="dot"/>
                      <a:round/>
                      <a:headEnd type="none" w="sm" len="sm"/>
                      <a:tailEnd type="none" w="sm" len="sm"/>
                    </a:lnR>
                    <a:lnT w="19050" cap="flat" cmpd="sng">
                      <a:solidFill>
                        <a:srgbClr val="76F4A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Source Sans Pro"/>
                        <a:ea typeface="Source Sans Pro"/>
                        <a:cs typeface="Source Sans Pro"/>
                        <a:sym typeface="Source Sans Pro"/>
                      </a:endParaRPr>
                    </a:p>
                  </a:txBody>
                  <a:tcPr marL="91425" marR="91425" marT="126000" marB="90000">
                    <a:lnL w="9525" cap="flat" cmpd="sng">
                      <a:solidFill>
                        <a:srgbClr val="0097A7"/>
                      </a:solidFill>
                      <a:prstDash val="dot"/>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76F4A6"/>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0"/>
        <p:cNvGrpSpPr/>
        <p:nvPr/>
      </p:nvGrpSpPr>
      <p:grpSpPr>
        <a:xfrm>
          <a:off x="0" y="0"/>
          <a:ext cx="0" cy="0"/>
          <a:chOff x="0" y="0"/>
          <a:chExt cx="0" cy="0"/>
        </a:xfrm>
      </p:grpSpPr>
      <p:sp>
        <p:nvSpPr>
          <p:cNvPr id="301" name="Google Shape;301;p28"/>
          <p:cNvSpPr/>
          <p:nvPr/>
        </p:nvSpPr>
        <p:spPr>
          <a:xfrm>
            <a:off x="0" y="0"/>
            <a:ext cx="9144000" cy="5143500"/>
          </a:xfrm>
          <a:prstGeom prst="rect">
            <a:avLst/>
          </a:prstGeom>
          <a:solidFill>
            <a:srgbClr val="004E5B">
              <a:alpha val="8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0" y="2218025"/>
            <a:ext cx="9144000" cy="2925600"/>
          </a:xfrm>
          <a:prstGeom prst="rect">
            <a:avLst/>
          </a:prstGeom>
          <a:solidFill>
            <a:srgbClr val="004E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a:off x="1643056" y="2218025"/>
            <a:ext cx="1467900" cy="2925600"/>
          </a:xfrm>
          <a:prstGeom prst="rect">
            <a:avLst/>
          </a:prstGeom>
          <a:solidFill>
            <a:srgbClr val="0097A7">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p:nvPr/>
        </p:nvSpPr>
        <p:spPr>
          <a:xfrm>
            <a:off x="4585381" y="2218025"/>
            <a:ext cx="1467900" cy="2925600"/>
          </a:xfrm>
          <a:prstGeom prst="rect">
            <a:avLst/>
          </a:prstGeom>
          <a:solidFill>
            <a:srgbClr val="0097A7">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p:cNvSpPr/>
          <p:nvPr/>
        </p:nvSpPr>
        <p:spPr>
          <a:xfrm>
            <a:off x="7518670" y="2218025"/>
            <a:ext cx="1467900" cy="2925600"/>
          </a:xfrm>
          <a:prstGeom prst="rect">
            <a:avLst/>
          </a:prstGeom>
          <a:solidFill>
            <a:srgbClr val="0097A7">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txBox="1">
            <a:spLocks noGrp="1"/>
          </p:cNvSpPr>
          <p:nvPr>
            <p:ph type="title"/>
          </p:nvPr>
        </p:nvSpPr>
        <p:spPr>
          <a:xfrm>
            <a:off x="311700" y="445025"/>
            <a:ext cx="577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chemeClr val="lt1"/>
                </a:solidFill>
                <a:latin typeface="Montserrat"/>
                <a:ea typeface="Montserrat"/>
                <a:cs typeface="Montserrat"/>
                <a:sym typeface="Montserrat"/>
              </a:rPr>
              <a:t>Current Status/ Traction</a:t>
            </a:r>
            <a:endParaRPr b="1">
              <a:solidFill>
                <a:schemeClr val="lt1"/>
              </a:solidFill>
              <a:latin typeface="Montserrat"/>
              <a:ea typeface="Montserrat"/>
              <a:cs typeface="Montserrat"/>
              <a:sym typeface="Montserrat"/>
            </a:endParaRPr>
          </a:p>
        </p:txBody>
      </p:sp>
      <p:sp>
        <p:nvSpPr>
          <p:cNvPr id="307" name="Google Shape;307;p28"/>
          <p:cNvSpPr txBox="1">
            <a:spLocks noGrp="1"/>
          </p:cNvSpPr>
          <p:nvPr>
            <p:ph type="body" idx="1"/>
          </p:nvPr>
        </p:nvSpPr>
        <p:spPr>
          <a:xfrm>
            <a:off x="210775" y="2135042"/>
            <a:ext cx="1409100" cy="348900"/>
          </a:xfrm>
          <a:prstGeom prst="rect">
            <a:avLst/>
          </a:prstGeom>
        </p:spPr>
        <p:txBody>
          <a:bodyPr spcFirstLastPara="1" wrap="square" lIns="91425" tIns="91425" rIns="91425" bIns="91425" anchor="t" anchorCtr="0">
            <a:noAutofit/>
          </a:bodyPr>
          <a:lstStyle/>
          <a:p>
            <a:pPr marL="0" lvl="0" indent="0" algn="ctr" rtl="0">
              <a:lnSpc>
                <a:spcPct val="115000"/>
              </a:lnSpc>
              <a:spcBef>
                <a:spcPts val="2000"/>
              </a:spcBef>
              <a:spcAft>
                <a:spcPts val="0"/>
              </a:spcAft>
              <a:buNone/>
            </a:pPr>
            <a:r>
              <a:rPr lang="zh-TW" sz="1200" dirty="0">
                <a:solidFill>
                  <a:srgbClr val="76F4A6"/>
                </a:solidFill>
                <a:latin typeface="Source Sans Pro SemiBold"/>
                <a:ea typeface="Source Sans Pro SemiBold"/>
                <a:cs typeface="Source Sans Pro SemiBold"/>
                <a:sym typeface="Source Sans Pro SemiBold"/>
              </a:rPr>
              <a:t>產品設計與</a:t>
            </a:r>
            <a:br>
              <a:rPr lang="zh-TW" sz="1200" dirty="0">
                <a:solidFill>
                  <a:srgbClr val="76F4A6"/>
                </a:solidFill>
                <a:latin typeface="Source Sans Pro SemiBold"/>
                <a:ea typeface="Source Sans Pro SemiBold"/>
                <a:cs typeface="Source Sans Pro SemiBold"/>
                <a:sym typeface="Source Sans Pro SemiBold"/>
              </a:rPr>
            </a:br>
            <a:r>
              <a:rPr lang="zh-TW" sz="1200" dirty="0">
                <a:solidFill>
                  <a:srgbClr val="76F4A6"/>
                </a:solidFill>
                <a:latin typeface="Source Sans Pro SemiBold"/>
                <a:ea typeface="Source Sans Pro SemiBold"/>
                <a:cs typeface="Source Sans Pro SemiBold"/>
                <a:sym typeface="Source Sans Pro SemiBold"/>
              </a:rPr>
              <a:t>最小可行性測試</a:t>
            </a:r>
            <a:endParaRPr sz="1200" dirty="0">
              <a:solidFill>
                <a:srgbClr val="76F4A6"/>
              </a:solidFill>
              <a:latin typeface="Source Sans Pro SemiBold"/>
              <a:ea typeface="Source Sans Pro SemiBold"/>
              <a:cs typeface="Source Sans Pro SemiBold"/>
              <a:sym typeface="Source Sans Pro SemiBold"/>
            </a:endParaRPr>
          </a:p>
        </p:txBody>
      </p:sp>
      <p:cxnSp>
        <p:nvCxnSpPr>
          <p:cNvPr id="308" name="Google Shape;308;p28"/>
          <p:cNvCxnSpPr/>
          <p:nvPr/>
        </p:nvCxnSpPr>
        <p:spPr>
          <a:xfrm>
            <a:off x="0" y="2225697"/>
            <a:ext cx="9170700" cy="0"/>
          </a:xfrm>
          <a:prstGeom prst="straightConnector1">
            <a:avLst/>
          </a:prstGeom>
          <a:noFill/>
          <a:ln w="28575" cap="flat" cmpd="sng">
            <a:solidFill>
              <a:srgbClr val="76F4A6"/>
            </a:solidFill>
            <a:prstDash val="solid"/>
            <a:round/>
            <a:headEnd type="none" w="med" len="med"/>
            <a:tailEnd type="none" w="med" len="med"/>
          </a:ln>
        </p:spPr>
      </p:cxnSp>
      <p:sp>
        <p:nvSpPr>
          <p:cNvPr id="309" name="Google Shape;309;p28"/>
          <p:cNvSpPr/>
          <p:nvPr/>
        </p:nvSpPr>
        <p:spPr>
          <a:xfrm>
            <a:off x="803700" y="2106413"/>
            <a:ext cx="223200" cy="223200"/>
          </a:xfrm>
          <a:prstGeom prst="ellipse">
            <a:avLst/>
          </a:pr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2271720" y="2106413"/>
            <a:ext cx="223200" cy="223200"/>
          </a:xfrm>
          <a:prstGeom prst="ellipse">
            <a:avLst/>
          </a:pr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3739740" y="2106413"/>
            <a:ext cx="223200" cy="223200"/>
          </a:xfrm>
          <a:prstGeom prst="ellipse">
            <a:avLst/>
          </a:pr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a:off x="5207760" y="2106413"/>
            <a:ext cx="223200" cy="223200"/>
          </a:xfrm>
          <a:prstGeom prst="ellipse">
            <a:avLst/>
          </a:pr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a:off x="8143800" y="2106413"/>
            <a:ext cx="223200" cy="223200"/>
          </a:xfrm>
          <a:prstGeom prst="ellipse">
            <a:avLst/>
          </a:pr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txBox="1">
            <a:spLocks noGrp="1"/>
          </p:cNvSpPr>
          <p:nvPr>
            <p:ph type="body" idx="1"/>
          </p:nvPr>
        </p:nvSpPr>
        <p:spPr>
          <a:xfrm>
            <a:off x="312900" y="1468103"/>
            <a:ext cx="12048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200" dirty="0">
                <a:solidFill>
                  <a:srgbClr val="76F4A6"/>
                </a:solidFill>
                <a:latin typeface="Montserrat Medium"/>
                <a:ea typeface="Montserrat Medium"/>
                <a:cs typeface="Montserrat Medium"/>
                <a:sym typeface="Montserrat Medium"/>
              </a:rPr>
              <a:t>March, 2021</a:t>
            </a:r>
            <a:endParaRPr sz="1200" dirty="0">
              <a:solidFill>
                <a:srgbClr val="76F4A6"/>
              </a:solidFill>
              <a:latin typeface="Montserrat Medium"/>
              <a:ea typeface="Montserrat Medium"/>
              <a:cs typeface="Montserrat Medium"/>
              <a:sym typeface="Montserrat Medium"/>
            </a:endParaRPr>
          </a:p>
        </p:txBody>
      </p:sp>
      <p:sp>
        <p:nvSpPr>
          <p:cNvPr id="315" name="Google Shape;315;p28"/>
          <p:cNvSpPr/>
          <p:nvPr/>
        </p:nvSpPr>
        <p:spPr>
          <a:xfrm>
            <a:off x="6675780" y="2106413"/>
            <a:ext cx="223200" cy="223200"/>
          </a:xfrm>
          <a:prstGeom prst="ellipse">
            <a:avLst/>
          </a:pr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txBox="1">
            <a:spLocks noGrp="1"/>
          </p:cNvSpPr>
          <p:nvPr>
            <p:ph type="body" idx="1"/>
          </p:nvPr>
        </p:nvSpPr>
        <p:spPr>
          <a:xfrm>
            <a:off x="1780925" y="1460419"/>
            <a:ext cx="1204800" cy="3489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200" dirty="0">
                <a:solidFill>
                  <a:srgbClr val="76F4A6"/>
                </a:solidFill>
                <a:latin typeface="Montserrat Medium"/>
                <a:ea typeface="Montserrat Medium"/>
                <a:cs typeface="Montserrat Medium"/>
                <a:sym typeface="Montserrat Medium"/>
              </a:rPr>
              <a:t>J</a:t>
            </a:r>
            <a:r>
              <a:rPr lang="en-US" altLang="zh-TW" sz="1200" dirty="0">
                <a:solidFill>
                  <a:srgbClr val="76F4A6"/>
                </a:solidFill>
                <a:latin typeface="Montserrat Medium"/>
                <a:ea typeface="Montserrat Medium"/>
                <a:cs typeface="Montserrat Medium"/>
                <a:sym typeface="Montserrat Medium"/>
              </a:rPr>
              <a:t>u</a:t>
            </a:r>
            <a:r>
              <a:rPr lang="zh-TW" sz="1200" dirty="0">
                <a:solidFill>
                  <a:srgbClr val="76F4A6"/>
                </a:solidFill>
                <a:latin typeface="Montserrat Medium"/>
                <a:ea typeface="Montserrat Medium"/>
                <a:cs typeface="Montserrat Medium"/>
                <a:sym typeface="Montserrat Medium"/>
              </a:rPr>
              <a:t>ne, 2021</a:t>
            </a:r>
            <a:endParaRPr sz="1200" dirty="0">
              <a:solidFill>
                <a:srgbClr val="76F4A6"/>
              </a:solidFill>
              <a:latin typeface="Montserrat Medium"/>
              <a:ea typeface="Montserrat Medium"/>
              <a:cs typeface="Montserrat Medium"/>
              <a:sym typeface="Montserrat Medium"/>
            </a:endParaRPr>
          </a:p>
        </p:txBody>
      </p:sp>
      <p:sp>
        <p:nvSpPr>
          <p:cNvPr id="317" name="Google Shape;317;p28"/>
          <p:cNvSpPr txBox="1">
            <a:spLocks noGrp="1"/>
          </p:cNvSpPr>
          <p:nvPr>
            <p:ph type="body" idx="1"/>
          </p:nvPr>
        </p:nvSpPr>
        <p:spPr>
          <a:xfrm>
            <a:off x="3248950" y="1437367"/>
            <a:ext cx="12048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200" dirty="0">
                <a:solidFill>
                  <a:srgbClr val="76F4A6"/>
                </a:solidFill>
                <a:latin typeface="Montserrat Medium"/>
                <a:ea typeface="Montserrat Medium"/>
                <a:cs typeface="Montserrat Medium"/>
                <a:sym typeface="Montserrat Medium"/>
              </a:rPr>
              <a:t>Sep, 2021</a:t>
            </a:r>
            <a:endParaRPr sz="1200" dirty="0">
              <a:solidFill>
                <a:srgbClr val="76F4A6"/>
              </a:solidFill>
              <a:latin typeface="Montserrat Medium"/>
              <a:ea typeface="Montserrat Medium"/>
              <a:cs typeface="Montserrat Medium"/>
              <a:sym typeface="Montserrat Medium"/>
            </a:endParaRPr>
          </a:p>
        </p:txBody>
      </p:sp>
      <p:sp>
        <p:nvSpPr>
          <p:cNvPr id="318" name="Google Shape;318;p28"/>
          <p:cNvSpPr txBox="1">
            <a:spLocks noGrp="1"/>
          </p:cNvSpPr>
          <p:nvPr>
            <p:ph type="body" idx="1"/>
          </p:nvPr>
        </p:nvSpPr>
        <p:spPr>
          <a:xfrm>
            <a:off x="4716975" y="1445051"/>
            <a:ext cx="12048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200" dirty="0">
                <a:solidFill>
                  <a:srgbClr val="76F4A6"/>
                </a:solidFill>
                <a:latin typeface="Montserrat Medium"/>
                <a:ea typeface="Montserrat Medium"/>
                <a:cs typeface="Montserrat Medium"/>
                <a:sym typeface="Montserrat Medium"/>
              </a:rPr>
              <a:t>Dec, 2021</a:t>
            </a:r>
            <a:endParaRPr sz="1200" dirty="0">
              <a:solidFill>
                <a:srgbClr val="76F4A6"/>
              </a:solidFill>
              <a:latin typeface="Montserrat Medium"/>
              <a:ea typeface="Montserrat Medium"/>
              <a:cs typeface="Montserrat Medium"/>
              <a:sym typeface="Montserrat Medium"/>
            </a:endParaRPr>
          </a:p>
        </p:txBody>
      </p:sp>
      <p:sp>
        <p:nvSpPr>
          <p:cNvPr id="319" name="Google Shape;319;p28"/>
          <p:cNvSpPr txBox="1">
            <a:spLocks noGrp="1"/>
          </p:cNvSpPr>
          <p:nvPr>
            <p:ph type="body" idx="1"/>
          </p:nvPr>
        </p:nvSpPr>
        <p:spPr>
          <a:xfrm>
            <a:off x="6185000" y="1445051"/>
            <a:ext cx="12048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200" dirty="0">
                <a:solidFill>
                  <a:srgbClr val="76F4A6"/>
                </a:solidFill>
                <a:latin typeface="Montserrat Medium"/>
                <a:ea typeface="Montserrat Medium"/>
                <a:cs typeface="Montserrat Medium"/>
                <a:sym typeface="Montserrat Medium"/>
              </a:rPr>
              <a:t>June, 2022</a:t>
            </a:r>
            <a:endParaRPr sz="1200" dirty="0">
              <a:solidFill>
                <a:srgbClr val="76F4A6"/>
              </a:solidFill>
              <a:latin typeface="Montserrat Medium"/>
              <a:ea typeface="Montserrat Medium"/>
              <a:cs typeface="Montserrat Medium"/>
              <a:sym typeface="Montserrat Medium"/>
            </a:endParaRPr>
          </a:p>
        </p:txBody>
      </p:sp>
      <p:sp>
        <p:nvSpPr>
          <p:cNvPr id="320" name="Google Shape;320;p28"/>
          <p:cNvSpPr txBox="1">
            <a:spLocks noGrp="1"/>
          </p:cNvSpPr>
          <p:nvPr>
            <p:ph type="body" idx="1"/>
          </p:nvPr>
        </p:nvSpPr>
        <p:spPr>
          <a:xfrm>
            <a:off x="7653025" y="1468103"/>
            <a:ext cx="12048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200" dirty="0">
                <a:solidFill>
                  <a:srgbClr val="76F4A6"/>
                </a:solidFill>
                <a:latin typeface="Montserrat Medium"/>
                <a:ea typeface="Montserrat Medium"/>
                <a:cs typeface="Montserrat Medium"/>
                <a:sym typeface="Montserrat Medium"/>
              </a:rPr>
              <a:t>Dec, 2022</a:t>
            </a:r>
            <a:endParaRPr sz="1200" dirty="0">
              <a:solidFill>
                <a:srgbClr val="76F4A6"/>
              </a:solidFill>
              <a:latin typeface="Montserrat Medium"/>
              <a:ea typeface="Montserrat Medium"/>
              <a:cs typeface="Montserrat Medium"/>
              <a:sym typeface="Montserrat Medium"/>
            </a:endParaRPr>
          </a:p>
        </p:txBody>
      </p:sp>
      <p:sp>
        <p:nvSpPr>
          <p:cNvPr id="321" name="Google Shape;321;p28"/>
          <p:cNvSpPr txBox="1">
            <a:spLocks noGrp="1"/>
          </p:cNvSpPr>
          <p:nvPr>
            <p:ph type="body" idx="1"/>
          </p:nvPr>
        </p:nvSpPr>
        <p:spPr>
          <a:xfrm>
            <a:off x="210775" y="2977050"/>
            <a:ext cx="1409100" cy="177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1000" dirty="0">
                <a:solidFill>
                  <a:schemeClr val="lt1"/>
                </a:solidFill>
                <a:latin typeface="Source Sans Pro SemiBold"/>
                <a:ea typeface="Source Sans Pro SemiBold"/>
                <a:cs typeface="Source Sans Pro SemiBold"/>
                <a:sym typeface="Source Sans Pro SemiBold"/>
              </a:rPr>
              <a:t>項目</a:t>
            </a:r>
            <a:endParaRPr sz="1000" dirty="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dirty="0">
                <a:solidFill>
                  <a:schemeClr val="lt1"/>
                </a:solidFill>
                <a:latin typeface="Source Sans Pro"/>
                <a:ea typeface="Source Sans Pro"/>
                <a:cs typeface="Source Sans Pro"/>
                <a:sym typeface="Source Sans Pro"/>
              </a:rPr>
              <a:t>內容說明內容說明內容說明</a:t>
            </a:r>
            <a:br>
              <a:rPr lang="zh-TW" sz="800" dirty="0">
                <a:solidFill>
                  <a:schemeClr val="lt1"/>
                </a:solidFill>
                <a:latin typeface="Source Sans Pro"/>
                <a:ea typeface="Source Sans Pro"/>
                <a:cs typeface="Source Sans Pro"/>
                <a:sym typeface="Source Sans Pro"/>
              </a:rPr>
            </a:br>
            <a:br>
              <a:rPr lang="zh-TW" sz="800" dirty="0">
                <a:solidFill>
                  <a:schemeClr val="lt1"/>
                </a:solidFill>
                <a:latin typeface="Source Sans Pro"/>
                <a:ea typeface="Source Sans Pro"/>
                <a:cs typeface="Source Sans Pro"/>
                <a:sym typeface="Source Sans Pro"/>
              </a:rPr>
            </a:br>
            <a:r>
              <a:rPr lang="zh-TW" sz="1000" dirty="0">
                <a:solidFill>
                  <a:schemeClr val="lt1"/>
                </a:solidFill>
                <a:latin typeface="Source Sans Pro SemiBold"/>
                <a:ea typeface="Source Sans Pro SemiBold"/>
                <a:cs typeface="Source Sans Pro SemiBold"/>
                <a:sym typeface="Source Sans Pro SemiBold"/>
              </a:rPr>
              <a:t>項目</a:t>
            </a:r>
            <a:endParaRPr sz="1000" dirty="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dirty="0">
                <a:solidFill>
                  <a:schemeClr val="lt1"/>
                </a:solidFill>
                <a:latin typeface="Source Sans Pro"/>
                <a:ea typeface="Source Sans Pro"/>
                <a:cs typeface="Source Sans Pro"/>
                <a:sym typeface="Source Sans Pro"/>
              </a:rPr>
              <a:t>內容說明內容說明內容說明</a:t>
            </a:r>
            <a:br>
              <a:rPr lang="zh-TW" sz="800" dirty="0">
                <a:solidFill>
                  <a:schemeClr val="lt1"/>
                </a:solidFill>
                <a:latin typeface="Source Sans Pro"/>
                <a:ea typeface="Source Sans Pro"/>
                <a:cs typeface="Source Sans Pro"/>
                <a:sym typeface="Source Sans Pro"/>
              </a:rPr>
            </a:br>
            <a:br>
              <a:rPr lang="zh-TW" sz="800" dirty="0">
                <a:solidFill>
                  <a:schemeClr val="lt1"/>
                </a:solidFill>
                <a:latin typeface="Source Sans Pro"/>
                <a:ea typeface="Source Sans Pro"/>
                <a:cs typeface="Source Sans Pro"/>
                <a:sym typeface="Source Sans Pro"/>
              </a:rPr>
            </a:br>
            <a:r>
              <a:rPr lang="zh-TW" sz="1000" dirty="0">
                <a:solidFill>
                  <a:schemeClr val="lt1"/>
                </a:solidFill>
                <a:latin typeface="Source Sans Pro SemiBold"/>
                <a:ea typeface="Source Sans Pro SemiBold"/>
                <a:cs typeface="Source Sans Pro SemiBold"/>
                <a:sym typeface="Source Sans Pro SemiBold"/>
              </a:rPr>
              <a:t>項目</a:t>
            </a:r>
            <a:endParaRPr sz="1000" dirty="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Clr>
                <a:schemeClr val="dk1"/>
              </a:buClr>
              <a:buSzPts val="1100"/>
              <a:buFont typeface="Arial"/>
              <a:buNone/>
            </a:pPr>
            <a:r>
              <a:rPr lang="zh-TW" sz="800" dirty="0">
                <a:solidFill>
                  <a:schemeClr val="lt1"/>
                </a:solidFill>
                <a:latin typeface="Source Sans Pro"/>
                <a:ea typeface="Source Sans Pro"/>
                <a:cs typeface="Source Sans Pro"/>
                <a:sym typeface="Source Sans Pro"/>
              </a:rPr>
              <a:t>內容說明內容說明內容說明</a:t>
            </a:r>
            <a:endParaRPr sz="800" dirty="0">
              <a:solidFill>
                <a:schemeClr val="lt1"/>
              </a:solidFill>
              <a:latin typeface="Source Sans Pro"/>
              <a:ea typeface="Source Sans Pro"/>
              <a:cs typeface="Source Sans Pro"/>
              <a:sym typeface="Source Sans Pro"/>
            </a:endParaRPr>
          </a:p>
        </p:txBody>
      </p:sp>
      <p:sp>
        <p:nvSpPr>
          <p:cNvPr id="322" name="Google Shape;322;p28"/>
          <p:cNvSpPr txBox="1">
            <a:spLocks noGrp="1"/>
          </p:cNvSpPr>
          <p:nvPr>
            <p:ph type="body" idx="1"/>
          </p:nvPr>
        </p:nvSpPr>
        <p:spPr>
          <a:xfrm>
            <a:off x="1678775" y="2127358"/>
            <a:ext cx="1409100" cy="348900"/>
          </a:xfrm>
          <a:prstGeom prst="rect">
            <a:avLst/>
          </a:prstGeom>
        </p:spPr>
        <p:txBody>
          <a:bodyPr spcFirstLastPara="1" wrap="square" lIns="91425" tIns="91425" rIns="91425" bIns="91425" anchor="t" anchorCtr="0">
            <a:noAutofit/>
          </a:bodyPr>
          <a:lstStyle/>
          <a:p>
            <a:pPr marL="0" lvl="0" indent="0" algn="ctr" rtl="0">
              <a:lnSpc>
                <a:spcPct val="115000"/>
              </a:lnSpc>
              <a:spcBef>
                <a:spcPts val="2000"/>
              </a:spcBef>
              <a:spcAft>
                <a:spcPts val="0"/>
              </a:spcAft>
              <a:buNone/>
            </a:pPr>
            <a:r>
              <a:rPr lang="zh-TW" sz="1200" dirty="0">
                <a:solidFill>
                  <a:srgbClr val="76F4A6"/>
                </a:solidFill>
                <a:latin typeface="Source Sans Pro SemiBold"/>
                <a:ea typeface="Source Sans Pro SemiBold"/>
                <a:cs typeface="Source Sans Pro SemiBold"/>
                <a:sym typeface="Source Sans Pro SemiBold"/>
              </a:rPr>
              <a:t>產品功能優化</a:t>
            </a:r>
            <a:endParaRPr sz="1200" dirty="0">
              <a:solidFill>
                <a:srgbClr val="76F4A6"/>
              </a:solidFill>
              <a:latin typeface="Source Sans Pro SemiBold"/>
              <a:ea typeface="Source Sans Pro SemiBold"/>
              <a:cs typeface="Source Sans Pro SemiBold"/>
              <a:sym typeface="Source Sans Pro SemiBold"/>
            </a:endParaRPr>
          </a:p>
        </p:txBody>
      </p:sp>
      <p:sp>
        <p:nvSpPr>
          <p:cNvPr id="323" name="Google Shape;323;p28"/>
          <p:cNvSpPr txBox="1">
            <a:spLocks noGrp="1"/>
          </p:cNvSpPr>
          <p:nvPr>
            <p:ph type="body" idx="1"/>
          </p:nvPr>
        </p:nvSpPr>
        <p:spPr>
          <a:xfrm>
            <a:off x="1678775" y="2977050"/>
            <a:ext cx="1409100" cy="177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1000" dirty="0">
                <a:solidFill>
                  <a:schemeClr val="lt1"/>
                </a:solidFill>
                <a:latin typeface="Source Sans Pro SemiBold"/>
                <a:ea typeface="Source Sans Pro SemiBold"/>
                <a:cs typeface="Source Sans Pro SemiBold"/>
                <a:sym typeface="Source Sans Pro SemiBold"/>
              </a:rPr>
              <a:t>項目</a:t>
            </a:r>
            <a:endParaRPr sz="1000" dirty="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dirty="0">
                <a:solidFill>
                  <a:schemeClr val="lt1"/>
                </a:solidFill>
                <a:latin typeface="Source Sans Pro"/>
                <a:ea typeface="Source Sans Pro"/>
                <a:cs typeface="Source Sans Pro"/>
                <a:sym typeface="Source Sans Pro"/>
              </a:rPr>
              <a:t>內容說明內容說明內容說明</a:t>
            </a:r>
            <a:br>
              <a:rPr lang="zh-TW" sz="800" dirty="0">
                <a:solidFill>
                  <a:schemeClr val="lt1"/>
                </a:solidFill>
                <a:latin typeface="Source Sans Pro"/>
                <a:ea typeface="Source Sans Pro"/>
                <a:cs typeface="Source Sans Pro"/>
                <a:sym typeface="Source Sans Pro"/>
              </a:rPr>
            </a:br>
            <a:br>
              <a:rPr lang="zh-TW" sz="800" dirty="0">
                <a:solidFill>
                  <a:schemeClr val="lt1"/>
                </a:solidFill>
                <a:latin typeface="Source Sans Pro"/>
                <a:ea typeface="Source Sans Pro"/>
                <a:cs typeface="Source Sans Pro"/>
                <a:sym typeface="Source Sans Pro"/>
              </a:rPr>
            </a:br>
            <a:r>
              <a:rPr lang="zh-TW" sz="1000" dirty="0">
                <a:solidFill>
                  <a:schemeClr val="lt1"/>
                </a:solidFill>
                <a:latin typeface="Source Sans Pro SemiBold"/>
                <a:ea typeface="Source Sans Pro SemiBold"/>
                <a:cs typeface="Source Sans Pro SemiBold"/>
                <a:sym typeface="Source Sans Pro SemiBold"/>
              </a:rPr>
              <a:t>項目</a:t>
            </a:r>
            <a:endParaRPr sz="1000" dirty="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dirty="0">
                <a:solidFill>
                  <a:schemeClr val="lt1"/>
                </a:solidFill>
                <a:latin typeface="Source Sans Pro"/>
                <a:ea typeface="Source Sans Pro"/>
                <a:cs typeface="Source Sans Pro"/>
                <a:sym typeface="Source Sans Pro"/>
              </a:rPr>
              <a:t>內容說明內容說明內容說明</a:t>
            </a:r>
            <a:br>
              <a:rPr lang="zh-TW" sz="800" dirty="0">
                <a:solidFill>
                  <a:schemeClr val="lt1"/>
                </a:solidFill>
                <a:latin typeface="Source Sans Pro"/>
                <a:ea typeface="Source Sans Pro"/>
                <a:cs typeface="Source Sans Pro"/>
                <a:sym typeface="Source Sans Pro"/>
              </a:rPr>
            </a:br>
            <a:br>
              <a:rPr lang="zh-TW" sz="800" dirty="0">
                <a:solidFill>
                  <a:schemeClr val="lt1"/>
                </a:solidFill>
                <a:latin typeface="Source Sans Pro"/>
                <a:ea typeface="Source Sans Pro"/>
                <a:cs typeface="Source Sans Pro"/>
                <a:sym typeface="Source Sans Pro"/>
              </a:rPr>
            </a:br>
            <a:r>
              <a:rPr lang="zh-TW" sz="1000" dirty="0">
                <a:solidFill>
                  <a:schemeClr val="lt1"/>
                </a:solidFill>
                <a:latin typeface="Source Sans Pro SemiBold"/>
                <a:ea typeface="Source Sans Pro SemiBold"/>
                <a:cs typeface="Source Sans Pro SemiBold"/>
                <a:sym typeface="Source Sans Pro SemiBold"/>
              </a:rPr>
              <a:t>項目</a:t>
            </a:r>
            <a:endParaRPr sz="1000" dirty="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dirty="0">
                <a:solidFill>
                  <a:schemeClr val="lt1"/>
                </a:solidFill>
                <a:latin typeface="Source Sans Pro"/>
                <a:ea typeface="Source Sans Pro"/>
                <a:cs typeface="Source Sans Pro"/>
                <a:sym typeface="Source Sans Pro"/>
              </a:rPr>
              <a:t>內容說明內容說明內容說明</a:t>
            </a:r>
            <a:endParaRPr sz="800" dirty="0">
              <a:solidFill>
                <a:schemeClr val="lt1"/>
              </a:solidFill>
              <a:latin typeface="Source Sans Pro"/>
              <a:ea typeface="Source Sans Pro"/>
              <a:cs typeface="Source Sans Pro"/>
              <a:sym typeface="Source Sans Pro"/>
            </a:endParaRPr>
          </a:p>
        </p:txBody>
      </p:sp>
      <p:sp>
        <p:nvSpPr>
          <p:cNvPr id="324" name="Google Shape;324;p28"/>
          <p:cNvSpPr txBox="1">
            <a:spLocks noGrp="1"/>
          </p:cNvSpPr>
          <p:nvPr>
            <p:ph type="body" idx="1"/>
          </p:nvPr>
        </p:nvSpPr>
        <p:spPr>
          <a:xfrm>
            <a:off x="3146775" y="2127358"/>
            <a:ext cx="1409100" cy="348900"/>
          </a:xfrm>
          <a:prstGeom prst="rect">
            <a:avLst/>
          </a:prstGeom>
        </p:spPr>
        <p:txBody>
          <a:bodyPr spcFirstLastPara="1" wrap="square" lIns="91425" tIns="91425" rIns="91425" bIns="91425" anchor="t" anchorCtr="0">
            <a:noAutofit/>
          </a:bodyPr>
          <a:lstStyle/>
          <a:p>
            <a:pPr marL="0" lvl="0" indent="0" algn="ctr" rtl="0">
              <a:lnSpc>
                <a:spcPct val="115000"/>
              </a:lnSpc>
              <a:spcBef>
                <a:spcPts val="2000"/>
              </a:spcBef>
              <a:spcAft>
                <a:spcPts val="0"/>
              </a:spcAft>
              <a:buNone/>
            </a:pPr>
            <a:r>
              <a:rPr lang="zh-TW" sz="1200" dirty="0">
                <a:solidFill>
                  <a:srgbClr val="76F4A6"/>
                </a:solidFill>
                <a:latin typeface="Source Sans Pro SemiBold"/>
                <a:ea typeface="Source Sans Pro SemiBold"/>
                <a:cs typeface="Source Sans Pro SemiBold"/>
                <a:sym typeface="Source Sans Pro SemiBold"/>
              </a:rPr>
              <a:t>產品營運</a:t>
            </a:r>
            <a:endParaRPr sz="1200" dirty="0">
              <a:solidFill>
                <a:srgbClr val="76F4A6"/>
              </a:solidFill>
              <a:latin typeface="Source Sans Pro SemiBold"/>
              <a:ea typeface="Source Sans Pro SemiBold"/>
              <a:cs typeface="Source Sans Pro SemiBold"/>
              <a:sym typeface="Source Sans Pro SemiBold"/>
            </a:endParaRPr>
          </a:p>
        </p:txBody>
      </p:sp>
      <p:sp>
        <p:nvSpPr>
          <p:cNvPr id="325" name="Google Shape;325;p28"/>
          <p:cNvSpPr txBox="1">
            <a:spLocks noGrp="1"/>
          </p:cNvSpPr>
          <p:nvPr>
            <p:ph type="body" idx="1"/>
          </p:nvPr>
        </p:nvSpPr>
        <p:spPr>
          <a:xfrm>
            <a:off x="3146775" y="2977050"/>
            <a:ext cx="1409100" cy="177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1000">
                <a:solidFill>
                  <a:schemeClr val="lt1"/>
                </a:solidFill>
                <a:latin typeface="Source Sans Pro SemiBold"/>
                <a:ea typeface="Source Sans Pro SemiBold"/>
                <a:cs typeface="Source Sans Pro SemiBold"/>
                <a:sym typeface="Source Sans Pro SemiBold"/>
              </a:rPr>
              <a:t>項目</a:t>
            </a:r>
            <a:endParaRPr sz="100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a:solidFill>
                  <a:schemeClr val="lt1"/>
                </a:solidFill>
                <a:latin typeface="Source Sans Pro"/>
                <a:ea typeface="Source Sans Pro"/>
                <a:cs typeface="Source Sans Pro"/>
                <a:sym typeface="Source Sans Pro"/>
              </a:rPr>
              <a:t>內容說明內容說明內容說明</a:t>
            </a:r>
            <a:br>
              <a:rPr lang="zh-TW" sz="800">
                <a:solidFill>
                  <a:schemeClr val="lt1"/>
                </a:solidFill>
                <a:latin typeface="Source Sans Pro"/>
                <a:ea typeface="Source Sans Pro"/>
                <a:cs typeface="Source Sans Pro"/>
                <a:sym typeface="Source Sans Pro"/>
              </a:rPr>
            </a:br>
            <a:br>
              <a:rPr lang="zh-TW" sz="800">
                <a:solidFill>
                  <a:schemeClr val="lt1"/>
                </a:solidFill>
                <a:latin typeface="Source Sans Pro"/>
                <a:ea typeface="Source Sans Pro"/>
                <a:cs typeface="Source Sans Pro"/>
                <a:sym typeface="Source Sans Pro"/>
              </a:rPr>
            </a:br>
            <a:r>
              <a:rPr lang="zh-TW" sz="1000">
                <a:solidFill>
                  <a:schemeClr val="lt1"/>
                </a:solidFill>
                <a:latin typeface="Source Sans Pro SemiBold"/>
                <a:ea typeface="Source Sans Pro SemiBold"/>
                <a:cs typeface="Source Sans Pro SemiBold"/>
                <a:sym typeface="Source Sans Pro SemiBold"/>
              </a:rPr>
              <a:t>項目</a:t>
            </a:r>
            <a:endParaRPr sz="100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a:solidFill>
                  <a:schemeClr val="lt1"/>
                </a:solidFill>
                <a:latin typeface="Source Sans Pro"/>
                <a:ea typeface="Source Sans Pro"/>
                <a:cs typeface="Source Sans Pro"/>
                <a:sym typeface="Source Sans Pro"/>
              </a:rPr>
              <a:t>內容說明內容說明內容說明</a:t>
            </a:r>
            <a:br>
              <a:rPr lang="zh-TW" sz="800">
                <a:solidFill>
                  <a:schemeClr val="lt1"/>
                </a:solidFill>
                <a:latin typeface="Source Sans Pro"/>
                <a:ea typeface="Source Sans Pro"/>
                <a:cs typeface="Source Sans Pro"/>
                <a:sym typeface="Source Sans Pro"/>
              </a:rPr>
            </a:br>
            <a:br>
              <a:rPr lang="zh-TW" sz="800">
                <a:solidFill>
                  <a:schemeClr val="lt1"/>
                </a:solidFill>
                <a:latin typeface="Source Sans Pro"/>
                <a:ea typeface="Source Sans Pro"/>
                <a:cs typeface="Source Sans Pro"/>
                <a:sym typeface="Source Sans Pro"/>
              </a:rPr>
            </a:br>
            <a:r>
              <a:rPr lang="zh-TW" sz="1000">
                <a:solidFill>
                  <a:schemeClr val="lt1"/>
                </a:solidFill>
                <a:latin typeface="Source Sans Pro SemiBold"/>
                <a:ea typeface="Source Sans Pro SemiBold"/>
                <a:cs typeface="Source Sans Pro SemiBold"/>
                <a:sym typeface="Source Sans Pro SemiBold"/>
              </a:rPr>
              <a:t>項目</a:t>
            </a:r>
            <a:endParaRPr sz="100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a:solidFill>
                  <a:schemeClr val="lt1"/>
                </a:solidFill>
                <a:latin typeface="Source Sans Pro"/>
                <a:ea typeface="Source Sans Pro"/>
                <a:cs typeface="Source Sans Pro"/>
                <a:sym typeface="Source Sans Pro"/>
              </a:rPr>
              <a:t>內容說明內容說明內容說明</a:t>
            </a:r>
            <a:endParaRPr sz="800">
              <a:solidFill>
                <a:schemeClr val="lt1"/>
              </a:solidFill>
              <a:latin typeface="Source Sans Pro"/>
              <a:ea typeface="Source Sans Pro"/>
              <a:cs typeface="Source Sans Pro"/>
              <a:sym typeface="Source Sans Pro"/>
            </a:endParaRPr>
          </a:p>
        </p:txBody>
      </p:sp>
      <p:sp>
        <p:nvSpPr>
          <p:cNvPr id="326" name="Google Shape;326;p28"/>
          <p:cNvSpPr txBox="1">
            <a:spLocks noGrp="1"/>
          </p:cNvSpPr>
          <p:nvPr>
            <p:ph type="body" idx="1"/>
          </p:nvPr>
        </p:nvSpPr>
        <p:spPr>
          <a:xfrm>
            <a:off x="4614775" y="2127358"/>
            <a:ext cx="1409100" cy="348900"/>
          </a:xfrm>
          <a:prstGeom prst="rect">
            <a:avLst/>
          </a:prstGeom>
        </p:spPr>
        <p:txBody>
          <a:bodyPr spcFirstLastPara="1" wrap="square" lIns="91425" tIns="91425" rIns="91425" bIns="91425" anchor="t" anchorCtr="0">
            <a:noAutofit/>
          </a:bodyPr>
          <a:lstStyle/>
          <a:p>
            <a:pPr marL="0" lvl="0" indent="0" algn="ctr" rtl="0">
              <a:lnSpc>
                <a:spcPct val="115000"/>
              </a:lnSpc>
              <a:spcBef>
                <a:spcPts val="2000"/>
              </a:spcBef>
              <a:spcAft>
                <a:spcPts val="0"/>
              </a:spcAft>
              <a:buNone/>
            </a:pPr>
            <a:r>
              <a:rPr lang="zh-TW" sz="1200" dirty="0">
                <a:solidFill>
                  <a:srgbClr val="76F4A6"/>
                </a:solidFill>
                <a:latin typeface="Source Sans Pro SemiBold"/>
                <a:ea typeface="Source Sans Pro SemiBold"/>
                <a:cs typeface="Source Sans Pro SemiBold"/>
                <a:sym typeface="Source Sans Pro SemiBold"/>
              </a:rPr>
              <a:t>市場測試</a:t>
            </a:r>
            <a:endParaRPr sz="1200" dirty="0">
              <a:solidFill>
                <a:srgbClr val="76F4A6"/>
              </a:solidFill>
              <a:latin typeface="Source Sans Pro SemiBold"/>
              <a:ea typeface="Source Sans Pro SemiBold"/>
              <a:cs typeface="Source Sans Pro SemiBold"/>
              <a:sym typeface="Source Sans Pro SemiBold"/>
            </a:endParaRPr>
          </a:p>
        </p:txBody>
      </p:sp>
      <p:sp>
        <p:nvSpPr>
          <p:cNvPr id="327" name="Google Shape;327;p28"/>
          <p:cNvSpPr txBox="1">
            <a:spLocks noGrp="1"/>
          </p:cNvSpPr>
          <p:nvPr>
            <p:ph type="body" idx="1"/>
          </p:nvPr>
        </p:nvSpPr>
        <p:spPr>
          <a:xfrm>
            <a:off x="4614775" y="2977050"/>
            <a:ext cx="1409100" cy="177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1000" dirty="0">
                <a:solidFill>
                  <a:schemeClr val="lt1"/>
                </a:solidFill>
                <a:latin typeface="Source Sans Pro SemiBold"/>
                <a:ea typeface="Source Sans Pro SemiBold"/>
                <a:cs typeface="Source Sans Pro SemiBold"/>
                <a:sym typeface="Source Sans Pro SemiBold"/>
              </a:rPr>
              <a:t>項目</a:t>
            </a:r>
            <a:endParaRPr sz="1000" dirty="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dirty="0">
                <a:solidFill>
                  <a:schemeClr val="lt1"/>
                </a:solidFill>
                <a:latin typeface="Source Sans Pro"/>
                <a:ea typeface="Source Sans Pro"/>
                <a:cs typeface="Source Sans Pro"/>
                <a:sym typeface="Source Sans Pro"/>
              </a:rPr>
              <a:t>內容說明內容說明內容說明</a:t>
            </a:r>
            <a:br>
              <a:rPr lang="zh-TW" sz="800" dirty="0">
                <a:solidFill>
                  <a:schemeClr val="lt1"/>
                </a:solidFill>
                <a:latin typeface="Source Sans Pro"/>
                <a:ea typeface="Source Sans Pro"/>
                <a:cs typeface="Source Sans Pro"/>
                <a:sym typeface="Source Sans Pro"/>
              </a:rPr>
            </a:br>
            <a:br>
              <a:rPr lang="zh-TW" sz="800" dirty="0">
                <a:solidFill>
                  <a:schemeClr val="lt1"/>
                </a:solidFill>
                <a:latin typeface="Source Sans Pro"/>
                <a:ea typeface="Source Sans Pro"/>
                <a:cs typeface="Source Sans Pro"/>
                <a:sym typeface="Source Sans Pro"/>
              </a:rPr>
            </a:br>
            <a:r>
              <a:rPr lang="zh-TW" sz="1000" dirty="0">
                <a:solidFill>
                  <a:schemeClr val="lt1"/>
                </a:solidFill>
                <a:latin typeface="Source Sans Pro SemiBold"/>
                <a:ea typeface="Source Sans Pro SemiBold"/>
                <a:cs typeface="Source Sans Pro SemiBold"/>
                <a:sym typeface="Source Sans Pro SemiBold"/>
              </a:rPr>
              <a:t>項目</a:t>
            </a:r>
            <a:endParaRPr sz="1000" dirty="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dirty="0">
                <a:solidFill>
                  <a:schemeClr val="lt1"/>
                </a:solidFill>
                <a:latin typeface="Source Sans Pro"/>
                <a:ea typeface="Source Sans Pro"/>
                <a:cs typeface="Source Sans Pro"/>
                <a:sym typeface="Source Sans Pro"/>
              </a:rPr>
              <a:t>內容說明內容說明內容說明</a:t>
            </a:r>
            <a:br>
              <a:rPr lang="zh-TW" sz="800" dirty="0">
                <a:solidFill>
                  <a:schemeClr val="lt1"/>
                </a:solidFill>
                <a:latin typeface="Source Sans Pro"/>
                <a:ea typeface="Source Sans Pro"/>
                <a:cs typeface="Source Sans Pro"/>
                <a:sym typeface="Source Sans Pro"/>
              </a:rPr>
            </a:br>
            <a:br>
              <a:rPr lang="zh-TW" sz="800" dirty="0">
                <a:solidFill>
                  <a:schemeClr val="lt1"/>
                </a:solidFill>
                <a:latin typeface="Source Sans Pro"/>
                <a:ea typeface="Source Sans Pro"/>
                <a:cs typeface="Source Sans Pro"/>
                <a:sym typeface="Source Sans Pro"/>
              </a:rPr>
            </a:br>
            <a:r>
              <a:rPr lang="zh-TW" sz="1000" dirty="0">
                <a:solidFill>
                  <a:schemeClr val="lt1"/>
                </a:solidFill>
                <a:latin typeface="Source Sans Pro SemiBold"/>
                <a:ea typeface="Source Sans Pro SemiBold"/>
                <a:cs typeface="Source Sans Pro SemiBold"/>
                <a:sym typeface="Source Sans Pro SemiBold"/>
              </a:rPr>
              <a:t>項目</a:t>
            </a:r>
            <a:endParaRPr sz="1000" dirty="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dirty="0">
                <a:solidFill>
                  <a:schemeClr val="lt1"/>
                </a:solidFill>
                <a:latin typeface="Source Sans Pro"/>
                <a:ea typeface="Source Sans Pro"/>
                <a:cs typeface="Source Sans Pro"/>
                <a:sym typeface="Source Sans Pro"/>
              </a:rPr>
              <a:t>內容說明內容說明內容說明</a:t>
            </a:r>
            <a:endParaRPr sz="800" dirty="0">
              <a:solidFill>
                <a:schemeClr val="lt1"/>
              </a:solidFill>
              <a:latin typeface="Source Sans Pro"/>
              <a:ea typeface="Source Sans Pro"/>
              <a:cs typeface="Source Sans Pro"/>
              <a:sym typeface="Source Sans Pro"/>
            </a:endParaRPr>
          </a:p>
        </p:txBody>
      </p:sp>
      <p:sp>
        <p:nvSpPr>
          <p:cNvPr id="328" name="Google Shape;328;p28"/>
          <p:cNvSpPr txBox="1">
            <a:spLocks noGrp="1"/>
          </p:cNvSpPr>
          <p:nvPr>
            <p:ph type="body" idx="1"/>
          </p:nvPr>
        </p:nvSpPr>
        <p:spPr>
          <a:xfrm>
            <a:off x="6082775" y="2127358"/>
            <a:ext cx="1409100" cy="348900"/>
          </a:xfrm>
          <a:prstGeom prst="rect">
            <a:avLst/>
          </a:prstGeom>
        </p:spPr>
        <p:txBody>
          <a:bodyPr spcFirstLastPara="1" wrap="square" lIns="91425" tIns="91425" rIns="91425" bIns="91425" anchor="t" anchorCtr="0">
            <a:noAutofit/>
          </a:bodyPr>
          <a:lstStyle/>
          <a:p>
            <a:pPr marL="0" lvl="0" indent="0" algn="ctr" rtl="0">
              <a:lnSpc>
                <a:spcPct val="115000"/>
              </a:lnSpc>
              <a:spcBef>
                <a:spcPts val="2000"/>
              </a:spcBef>
              <a:spcAft>
                <a:spcPts val="0"/>
              </a:spcAft>
              <a:buNone/>
            </a:pPr>
            <a:r>
              <a:rPr lang="zh-TW" sz="1200" dirty="0">
                <a:solidFill>
                  <a:srgbClr val="76F4A6"/>
                </a:solidFill>
                <a:latin typeface="Source Sans Pro SemiBold"/>
                <a:ea typeface="Source Sans Pro SemiBold"/>
                <a:cs typeface="Source Sans Pro SemiBold"/>
                <a:sym typeface="Source Sans Pro SemiBold"/>
              </a:rPr>
              <a:t>市場擴張</a:t>
            </a:r>
            <a:endParaRPr sz="1200" dirty="0">
              <a:solidFill>
                <a:srgbClr val="76F4A6"/>
              </a:solidFill>
              <a:latin typeface="Source Sans Pro SemiBold"/>
              <a:ea typeface="Source Sans Pro SemiBold"/>
              <a:cs typeface="Source Sans Pro SemiBold"/>
              <a:sym typeface="Source Sans Pro SemiBold"/>
            </a:endParaRPr>
          </a:p>
        </p:txBody>
      </p:sp>
      <p:sp>
        <p:nvSpPr>
          <p:cNvPr id="329" name="Google Shape;329;p28"/>
          <p:cNvSpPr txBox="1">
            <a:spLocks noGrp="1"/>
          </p:cNvSpPr>
          <p:nvPr>
            <p:ph type="body" idx="1"/>
          </p:nvPr>
        </p:nvSpPr>
        <p:spPr>
          <a:xfrm>
            <a:off x="6082775" y="2977050"/>
            <a:ext cx="1409100" cy="177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1000">
                <a:solidFill>
                  <a:schemeClr val="lt1"/>
                </a:solidFill>
                <a:latin typeface="Source Sans Pro SemiBold"/>
                <a:ea typeface="Source Sans Pro SemiBold"/>
                <a:cs typeface="Source Sans Pro SemiBold"/>
                <a:sym typeface="Source Sans Pro SemiBold"/>
              </a:rPr>
              <a:t>項目</a:t>
            </a:r>
            <a:endParaRPr sz="100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a:solidFill>
                  <a:schemeClr val="lt1"/>
                </a:solidFill>
                <a:latin typeface="Source Sans Pro"/>
                <a:ea typeface="Source Sans Pro"/>
                <a:cs typeface="Source Sans Pro"/>
                <a:sym typeface="Source Sans Pro"/>
              </a:rPr>
              <a:t>內容說明內容說明內容說明</a:t>
            </a:r>
            <a:br>
              <a:rPr lang="zh-TW" sz="800">
                <a:solidFill>
                  <a:schemeClr val="lt1"/>
                </a:solidFill>
                <a:latin typeface="Source Sans Pro"/>
                <a:ea typeface="Source Sans Pro"/>
                <a:cs typeface="Source Sans Pro"/>
                <a:sym typeface="Source Sans Pro"/>
              </a:rPr>
            </a:br>
            <a:br>
              <a:rPr lang="zh-TW" sz="800">
                <a:solidFill>
                  <a:schemeClr val="lt1"/>
                </a:solidFill>
                <a:latin typeface="Source Sans Pro"/>
                <a:ea typeface="Source Sans Pro"/>
                <a:cs typeface="Source Sans Pro"/>
                <a:sym typeface="Source Sans Pro"/>
              </a:rPr>
            </a:br>
            <a:r>
              <a:rPr lang="zh-TW" sz="1000">
                <a:solidFill>
                  <a:schemeClr val="lt1"/>
                </a:solidFill>
                <a:latin typeface="Source Sans Pro SemiBold"/>
                <a:ea typeface="Source Sans Pro SemiBold"/>
                <a:cs typeface="Source Sans Pro SemiBold"/>
                <a:sym typeface="Source Sans Pro SemiBold"/>
              </a:rPr>
              <a:t>項目</a:t>
            </a:r>
            <a:endParaRPr sz="100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a:solidFill>
                  <a:schemeClr val="lt1"/>
                </a:solidFill>
                <a:latin typeface="Source Sans Pro"/>
                <a:ea typeface="Source Sans Pro"/>
                <a:cs typeface="Source Sans Pro"/>
                <a:sym typeface="Source Sans Pro"/>
              </a:rPr>
              <a:t>內容說明內容說明內容說明</a:t>
            </a:r>
            <a:br>
              <a:rPr lang="zh-TW" sz="800">
                <a:solidFill>
                  <a:schemeClr val="lt1"/>
                </a:solidFill>
                <a:latin typeface="Source Sans Pro"/>
                <a:ea typeface="Source Sans Pro"/>
                <a:cs typeface="Source Sans Pro"/>
                <a:sym typeface="Source Sans Pro"/>
              </a:rPr>
            </a:br>
            <a:br>
              <a:rPr lang="zh-TW" sz="800">
                <a:solidFill>
                  <a:schemeClr val="lt1"/>
                </a:solidFill>
                <a:latin typeface="Source Sans Pro"/>
                <a:ea typeface="Source Sans Pro"/>
                <a:cs typeface="Source Sans Pro"/>
                <a:sym typeface="Source Sans Pro"/>
              </a:rPr>
            </a:br>
            <a:r>
              <a:rPr lang="zh-TW" sz="1000">
                <a:solidFill>
                  <a:schemeClr val="lt1"/>
                </a:solidFill>
                <a:latin typeface="Source Sans Pro SemiBold"/>
                <a:ea typeface="Source Sans Pro SemiBold"/>
                <a:cs typeface="Source Sans Pro SemiBold"/>
                <a:sym typeface="Source Sans Pro SemiBold"/>
              </a:rPr>
              <a:t>項目</a:t>
            </a:r>
            <a:endParaRPr sz="100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a:solidFill>
                  <a:schemeClr val="lt1"/>
                </a:solidFill>
                <a:latin typeface="Source Sans Pro"/>
                <a:ea typeface="Source Sans Pro"/>
                <a:cs typeface="Source Sans Pro"/>
                <a:sym typeface="Source Sans Pro"/>
              </a:rPr>
              <a:t>內容說明內容說明內容說明</a:t>
            </a:r>
            <a:endParaRPr sz="800">
              <a:solidFill>
                <a:schemeClr val="lt1"/>
              </a:solidFill>
              <a:latin typeface="Source Sans Pro"/>
              <a:ea typeface="Source Sans Pro"/>
              <a:cs typeface="Source Sans Pro"/>
              <a:sym typeface="Source Sans Pro"/>
            </a:endParaRPr>
          </a:p>
        </p:txBody>
      </p:sp>
      <p:sp>
        <p:nvSpPr>
          <p:cNvPr id="330" name="Google Shape;330;p28"/>
          <p:cNvSpPr txBox="1">
            <a:spLocks noGrp="1"/>
          </p:cNvSpPr>
          <p:nvPr>
            <p:ph type="body" idx="1"/>
          </p:nvPr>
        </p:nvSpPr>
        <p:spPr>
          <a:xfrm>
            <a:off x="7550775" y="2119674"/>
            <a:ext cx="1409100" cy="348900"/>
          </a:xfrm>
          <a:prstGeom prst="rect">
            <a:avLst/>
          </a:prstGeom>
        </p:spPr>
        <p:txBody>
          <a:bodyPr spcFirstLastPara="1" wrap="square" lIns="91425" tIns="91425" rIns="91425" bIns="91425" anchor="t" anchorCtr="0">
            <a:noAutofit/>
          </a:bodyPr>
          <a:lstStyle/>
          <a:p>
            <a:pPr marL="0" lvl="0" indent="0" algn="ctr" rtl="0">
              <a:lnSpc>
                <a:spcPct val="115000"/>
              </a:lnSpc>
              <a:spcBef>
                <a:spcPts val="2000"/>
              </a:spcBef>
              <a:spcAft>
                <a:spcPts val="0"/>
              </a:spcAft>
              <a:buNone/>
            </a:pPr>
            <a:r>
              <a:rPr lang="zh-TW" sz="1200" dirty="0">
                <a:solidFill>
                  <a:srgbClr val="76F4A6"/>
                </a:solidFill>
                <a:latin typeface="Source Sans Pro SemiBold"/>
                <a:ea typeface="Source Sans Pro SemiBold"/>
                <a:cs typeface="Source Sans Pro SemiBold"/>
                <a:sym typeface="Source Sans Pro SemiBold"/>
              </a:rPr>
              <a:t>產品功能優化</a:t>
            </a:r>
            <a:endParaRPr sz="1200" dirty="0">
              <a:solidFill>
                <a:srgbClr val="76F4A6"/>
              </a:solidFill>
              <a:latin typeface="Source Sans Pro SemiBold"/>
              <a:ea typeface="Source Sans Pro SemiBold"/>
              <a:cs typeface="Source Sans Pro SemiBold"/>
              <a:sym typeface="Source Sans Pro SemiBold"/>
            </a:endParaRPr>
          </a:p>
        </p:txBody>
      </p:sp>
      <p:sp>
        <p:nvSpPr>
          <p:cNvPr id="331" name="Google Shape;331;p28"/>
          <p:cNvSpPr txBox="1">
            <a:spLocks noGrp="1"/>
          </p:cNvSpPr>
          <p:nvPr>
            <p:ph type="body" idx="1"/>
          </p:nvPr>
        </p:nvSpPr>
        <p:spPr>
          <a:xfrm>
            <a:off x="7550775" y="2977050"/>
            <a:ext cx="1409100" cy="177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1000">
                <a:solidFill>
                  <a:schemeClr val="lt1"/>
                </a:solidFill>
                <a:latin typeface="Source Sans Pro SemiBold"/>
                <a:ea typeface="Source Sans Pro SemiBold"/>
                <a:cs typeface="Source Sans Pro SemiBold"/>
                <a:sym typeface="Source Sans Pro SemiBold"/>
              </a:rPr>
              <a:t>項目</a:t>
            </a:r>
            <a:endParaRPr sz="100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a:solidFill>
                  <a:schemeClr val="lt1"/>
                </a:solidFill>
                <a:latin typeface="Source Sans Pro"/>
                <a:ea typeface="Source Sans Pro"/>
                <a:cs typeface="Source Sans Pro"/>
                <a:sym typeface="Source Sans Pro"/>
              </a:rPr>
              <a:t>內容說明內容說明內容說明</a:t>
            </a:r>
            <a:br>
              <a:rPr lang="zh-TW" sz="800">
                <a:solidFill>
                  <a:schemeClr val="lt1"/>
                </a:solidFill>
                <a:latin typeface="Source Sans Pro"/>
                <a:ea typeface="Source Sans Pro"/>
                <a:cs typeface="Source Sans Pro"/>
                <a:sym typeface="Source Sans Pro"/>
              </a:rPr>
            </a:br>
            <a:br>
              <a:rPr lang="zh-TW" sz="800">
                <a:solidFill>
                  <a:schemeClr val="lt1"/>
                </a:solidFill>
                <a:latin typeface="Source Sans Pro"/>
                <a:ea typeface="Source Sans Pro"/>
                <a:cs typeface="Source Sans Pro"/>
                <a:sym typeface="Source Sans Pro"/>
              </a:rPr>
            </a:br>
            <a:r>
              <a:rPr lang="zh-TW" sz="1000">
                <a:solidFill>
                  <a:schemeClr val="lt1"/>
                </a:solidFill>
                <a:latin typeface="Source Sans Pro SemiBold"/>
                <a:ea typeface="Source Sans Pro SemiBold"/>
                <a:cs typeface="Source Sans Pro SemiBold"/>
                <a:sym typeface="Source Sans Pro SemiBold"/>
              </a:rPr>
              <a:t>項目</a:t>
            </a:r>
            <a:endParaRPr sz="100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a:solidFill>
                  <a:schemeClr val="lt1"/>
                </a:solidFill>
                <a:latin typeface="Source Sans Pro"/>
                <a:ea typeface="Source Sans Pro"/>
                <a:cs typeface="Source Sans Pro"/>
                <a:sym typeface="Source Sans Pro"/>
              </a:rPr>
              <a:t>內容說明內容說明內容說明</a:t>
            </a:r>
            <a:br>
              <a:rPr lang="zh-TW" sz="800">
                <a:solidFill>
                  <a:schemeClr val="lt1"/>
                </a:solidFill>
                <a:latin typeface="Source Sans Pro"/>
                <a:ea typeface="Source Sans Pro"/>
                <a:cs typeface="Source Sans Pro"/>
                <a:sym typeface="Source Sans Pro"/>
              </a:rPr>
            </a:br>
            <a:br>
              <a:rPr lang="zh-TW" sz="800">
                <a:solidFill>
                  <a:schemeClr val="lt1"/>
                </a:solidFill>
                <a:latin typeface="Source Sans Pro"/>
                <a:ea typeface="Source Sans Pro"/>
                <a:cs typeface="Source Sans Pro"/>
                <a:sym typeface="Source Sans Pro"/>
              </a:rPr>
            </a:br>
            <a:r>
              <a:rPr lang="zh-TW" sz="1000">
                <a:solidFill>
                  <a:schemeClr val="lt1"/>
                </a:solidFill>
                <a:latin typeface="Source Sans Pro SemiBold"/>
                <a:ea typeface="Source Sans Pro SemiBold"/>
                <a:cs typeface="Source Sans Pro SemiBold"/>
                <a:sym typeface="Source Sans Pro SemiBold"/>
              </a:rPr>
              <a:t>項目</a:t>
            </a:r>
            <a:endParaRPr sz="1000">
              <a:solidFill>
                <a:schemeClr val="lt1"/>
              </a:solidFill>
              <a:latin typeface="Source Sans Pro SemiBold"/>
              <a:ea typeface="Source Sans Pro SemiBold"/>
              <a:cs typeface="Source Sans Pro SemiBold"/>
              <a:sym typeface="Source Sans Pro SemiBold"/>
            </a:endParaRPr>
          </a:p>
          <a:p>
            <a:pPr marL="0" lvl="0" indent="0" algn="l" rtl="0">
              <a:lnSpc>
                <a:spcPct val="115000"/>
              </a:lnSpc>
              <a:spcBef>
                <a:spcPts val="0"/>
              </a:spcBef>
              <a:spcAft>
                <a:spcPts val="0"/>
              </a:spcAft>
              <a:buNone/>
            </a:pPr>
            <a:r>
              <a:rPr lang="zh-TW" sz="800">
                <a:solidFill>
                  <a:schemeClr val="lt1"/>
                </a:solidFill>
                <a:latin typeface="Source Sans Pro"/>
                <a:ea typeface="Source Sans Pro"/>
                <a:cs typeface="Source Sans Pro"/>
                <a:sym typeface="Source Sans Pro"/>
              </a:rPr>
              <a:t>內容說明內容說明內容說明</a:t>
            </a:r>
            <a:endParaRPr sz="800">
              <a:solidFill>
                <a:schemeClr val="lt1"/>
              </a:solidFill>
              <a:latin typeface="Source Sans Pro"/>
              <a:ea typeface="Source Sans Pro"/>
              <a:cs typeface="Source Sans Pro"/>
              <a:sym typeface="Source Sans Pro"/>
            </a:endParaRPr>
          </a:p>
        </p:txBody>
      </p:sp>
      <p:sp>
        <p:nvSpPr>
          <p:cNvPr id="332" name="Google Shape;332;p28"/>
          <p:cNvSpPr txBox="1">
            <a:spLocks noGrp="1"/>
          </p:cNvSpPr>
          <p:nvPr>
            <p:ph type="body" idx="1"/>
          </p:nvPr>
        </p:nvSpPr>
        <p:spPr>
          <a:xfrm>
            <a:off x="311700" y="1017725"/>
            <a:ext cx="6415500" cy="303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1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336"/>
        <p:cNvGrpSpPr/>
        <p:nvPr/>
      </p:nvGrpSpPr>
      <p:grpSpPr>
        <a:xfrm>
          <a:off x="0" y="0"/>
          <a:ext cx="0" cy="0"/>
          <a:chOff x="0" y="0"/>
          <a:chExt cx="0" cy="0"/>
        </a:xfrm>
      </p:grpSpPr>
      <p:sp>
        <p:nvSpPr>
          <p:cNvPr id="337" name="Google Shape;337;p29"/>
          <p:cNvSpPr/>
          <p:nvPr/>
        </p:nvSpPr>
        <p:spPr>
          <a:xfrm>
            <a:off x="802188" y="1540750"/>
            <a:ext cx="2143200" cy="692700"/>
          </a:xfrm>
          <a:prstGeom prst="rect">
            <a:avLst/>
          </a:prstGeom>
          <a:solidFill>
            <a:srgbClr val="0097A7">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9"/>
          <p:cNvSpPr/>
          <p:nvPr/>
        </p:nvSpPr>
        <p:spPr>
          <a:xfrm>
            <a:off x="3427513" y="1540750"/>
            <a:ext cx="2143200" cy="692700"/>
          </a:xfrm>
          <a:prstGeom prst="rect">
            <a:avLst/>
          </a:prstGeom>
          <a:solidFill>
            <a:srgbClr val="0097A7">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6052838" y="1540750"/>
            <a:ext cx="2143200" cy="692700"/>
          </a:xfrm>
          <a:prstGeom prst="rect">
            <a:avLst/>
          </a:prstGeom>
          <a:solidFill>
            <a:srgbClr val="0097A7">
              <a:alpha val="136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txBox="1"/>
          <p:nvPr/>
        </p:nvSpPr>
        <p:spPr>
          <a:xfrm>
            <a:off x="848250" y="3505200"/>
            <a:ext cx="2143200" cy="69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zh-TW" sz="1000">
                <a:solidFill>
                  <a:schemeClr val="lt1"/>
                </a:solidFill>
                <a:latin typeface="Source Sans Pro"/>
                <a:ea typeface="Source Sans Pro"/>
                <a:cs typeface="Source Sans Pro"/>
                <a:sym typeface="Source Sans Pro"/>
              </a:rPr>
              <a:t>執行細項執行細項執行細項執行細項執行細項執行細項執行細項執行細項</a:t>
            </a:r>
            <a:endParaRPr sz="1000">
              <a:solidFill>
                <a:schemeClr val="lt1"/>
              </a:solidFill>
              <a:latin typeface="Source Sans Pro"/>
              <a:ea typeface="Source Sans Pro"/>
              <a:cs typeface="Source Sans Pro"/>
              <a:sym typeface="Source Sans Pro"/>
            </a:endParaRPr>
          </a:p>
        </p:txBody>
      </p:sp>
      <p:sp>
        <p:nvSpPr>
          <p:cNvPr id="341" name="Google Shape;341;p29"/>
          <p:cNvSpPr txBox="1">
            <a:spLocks noGrp="1"/>
          </p:cNvSpPr>
          <p:nvPr>
            <p:ph type="title"/>
          </p:nvPr>
        </p:nvSpPr>
        <p:spPr>
          <a:xfrm>
            <a:off x="2904375" y="445025"/>
            <a:ext cx="3216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b="1">
                <a:solidFill>
                  <a:schemeClr val="lt1"/>
                </a:solidFill>
                <a:latin typeface="Montserrat"/>
                <a:ea typeface="Montserrat"/>
                <a:cs typeface="Montserrat"/>
                <a:sym typeface="Montserrat"/>
              </a:rPr>
              <a:t>Call-to-Action</a:t>
            </a:r>
            <a:endParaRPr b="1">
              <a:solidFill>
                <a:schemeClr val="lt1"/>
              </a:solidFill>
              <a:latin typeface="Montserrat"/>
              <a:ea typeface="Montserrat"/>
              <a:cs typeface="Montserrat"/>
              <a:sym typeface="Montserrat"/>
            </a:endParaRPr>
          </a:p>
        </p:txBody>
      </p:sp>
      <p:sp>
        <p:nvSpPr>
          <p:cNvPr id="342" name="Google Shape;342;p29"/>
          <p:cNvSpPr txBox="1"/>
          <p:nvPr/>
        </p:nvSpPr>
        <p:spPr>
          <a:xfrm>
            <a:off x="1241513" y="1581688"/>
            <a:ext cx="131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a:solidFill>
                  <a:schemeClr val="lt1"/>
                </a:solidFill>
                <a:latin typeface="Montserrat SemiBold"/>
                <a:ea typeface="Montserrat SemiBold"/>
                <a:cs typeface="Montserrat SemiBold"/>
                <a:sym typeface="Montserrat SemiBold"/>
              </a:rPr>
              <a:t>2020-2020</a:t>
            </a:r>
            <a:endParaRPr>
              <a:solidFill>
                <a:schemeClr val="lt1"/>
              </a:solidFill>
              <a:latin typeface="Montserrat SemiBold"/>
              <a:ea typeface="Montserrat SemiBold"/>
              <a:cs typeface="Montserrat SemiBold"/>
              <a:sym typeface="Montserrat SemiBold"/>
            </a:endParaRPr>
          </a:p>
        </p:txBody>
      </p:sp>
      <p:sp>
        <p:nvSpPr>
          <p:cNvPr id="343" name="Google Shape;343;p29"/>
          <p:cNvSpPr txBox="1"/>
          <p:nvPr/>
        </p:nvSpPr>
        <p:spPr>
          <a:xfrm>
            <a:off x="927738" y="2233525"/>
            <a:ext cx="18921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2600">
                <a:solidFill>
                  <a:srgbClr val="76F4A6"/>
                </a:solidFill>
                <a:latin typeface="Montserrat Medium"/>
                <a:ea typeface="Montserrat Medium"/>
                <a:cs typeface="Montserrat Medium"/>
                <a:sym typeface="Montserrat Medium"/>
              </a:rPr>
              <a:t>$123,456</a:t>
            </a:r>
            <a:endParaRPr sz="2600">
              <a:solidFill>
                <a:srgbClr val="76F4A6"/>
              </a:solidFill>
              <a:latin typeface="Montserrat Medium"/>
              <a:ea typeface="Montserrat Medium"/>
              <a:cs typeface="Montserrat Medium"/>
              <a:sym typeface="Montserrat Medium"/>
            </a:endParaRPr>
          </a:p>
        </p:txBody>
      </p:sp>
      <p:sp>
        <p:nvSpPr>
          <p:cNvPr id="344" name="Google Shape;344;p29"/>
          <p:cNvSpPr txBox="1"/>
          <p:nvPr/>
        </p:nvSpPr>
        <p:spPr>
          <a:xfrm>
            <a:off x="825219" y="2904825"/>
            <a:ext cx="2143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100">
                <a:solidFill>
                  <a:schemeClr val="lt1"/>
                </a:solidFill>
                <a:latin typeface="Source Sans Pro"/>
                <a:ea typeface="Source Sans Pro"/>
                <a:cs typeface="Source Sans Pro"/>
                <a:sym typeface="Source Sans Pro"/>
              </a:rPr>
              <a:t>重點發展項目</a:t>
            </a:r>
            <a:endParaRPr sz="1100">
              <a:solidFill>
                <a:schemeClr val="lt1"/>
              </a:solidFill>
              <a:latin typeface="Source Sans Pro"/>
              <a:ea typeface="Source Sans Pro"/>
              <a:cs typeface="Source Sans Pro"/>
              <a:sym typeface="Source Sans Pro"/>
            </a:endParaRPr>
          </a:p>
        </p:txBody>
      </p:sp>
      <p:sp>
        <p:nvSpPr>
          <p:cNvPr id="345" name="Google Shape;345;p29"/>
          <p:cNvSpPr txBox="1"/>
          <p:nvPr/>
        </p:nvSpPr>
        <p:spPr>
          <a:xfrm>
            <a:off x="825219" y="3152625"/>
            <a:ext cx="21432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500">
                <a:solidFill>
                  <a:schemeClr val="lt1"/>
                </a:solidFill>
                <a:latin typeface="Source Sans Pro SemiBold"/>
                <a:ea typeface="Source Sans Pro SemiBold"/>
                <a:cs typeface="Source Sans Pro SemiBold"/>
                <a:sym typeface="Source Sans Pro SemiBold"/>
              </a:rPr>
              <a:t>項目名稱</a:t>
            </a:r>
            <a:endParaRPr sz="1500">
              <a:solidFill>
                <a:schemeClr val="lt1"/>
              </a:solidFill>
              <a:latin typeface="Source Sans Pro SemiBold"/>
              <a:ea typeface="Source Sans Pro SemiBold"/>
              <a:cs typeface="Source Sans Pro SemiBold"/>
              <a:sym typeface="Source Sans Pro SemiBold"/>
            </a:endParaRPr>
          </a:p>
        </p:txBody>
      </p:sp>
      <p:sp>
        <p:nvSpPr>
          <p:cNvPr id="346" name="Google Shape;346;p29"/>
          <p:cNvSpPr txBox="1"/>
          <p:nvPr/>
        </p:nvSpPr>
        <p:spPr>
          <a:xfrm>
            <a:off x="3840013" y="1581688"/>
            <a:ext cx="131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a:solidFill>
                  <a:schemeClr val="lt1"/>
                </a:solidFill>
                <a:latin typeface="Montserrat SemiBold"/>
                <a:ea typeface="Montserrat SemiBold"/>
                <a:cs typeface="Montserrat SemiBold"/>
                <a:sym typeface="Montserrat SemiBold"/>
              </a:rPr>
              <a:t>2022-2023</a:t>
            </a:r>
            <a:endParaRPr>
              <a:solidFill>
                <a:schemeClr val="lt1"/>
              </a:solidFill>
              <a:latin typeface="Montserrat SemiBold"/>
              <a:ea typeface="Montserrat SemiBold"/>
              <a:cs typeface="Montserrat SemiBold"/>
              <a:sym typeface="Montserrat SemiBold"/>
            </a:endParaRPr>
          </a:p>
        </p:txBody>
      </p:sp>
      <p:sp>
        <p:nvSpPr>
          <p:cNvPr id="347" name="Google Shape;347;p29"/>
          <p:cNvSpPr txBox="1"/>
          <p:nvPr/>
        </p:nvSpPr>
        <p:spPr>
          <a:xfrm>
            <a:off x="6492163" y="1581688"/>
            <a:ext cx="131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a:solidFill>
                  <a:schemeClr val="lt1"/>
                </a:solidFill>
                <a:latin typeface="Montserrat SemiBold"/>
                <a:ea typeface="Montserrat SemiBold"/>
                <a:cs typeface="Montserrat SemiBold"/>
                <a:sym typeface="Montserrat SemiBold"/>
              </a:rPr>
              <a:t>2023-2024</a:t>
            </a:r>
            <a:endParaRPr>
              <a:solidFill>
                <a:schemeClr val="lt1"/>
              </a:solidFill>
              <a:latin typeface="Montserrat SemiBold"/>
              <a:ea typeface="Montserrat SemiBold"/>
              <a:cs typeface="Montserrat SemiBold"/>
              <a:sym typeface="Montserrat SemiBold"/>
            </a:endParaRPr>
          </a:p>
        </p:txBody>
      </p:sp>
      <p:sp>
        <p:nvSpPr>
          <p:cNvPr id="348" name="Google Shape;348;p29"/>
          <p:cNvSpPr txBox="1"/>
          <p:nvPr/>
        </p:nvSpPr>
        <p:spPr>
          <a:xfrm>
            <a:off x="1360463" y="1836395"/>
            <a:ext cx="1080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200">
                <a:solidFill>
                  <a:schemeClr val="lt1"/>
                </a:solidFill>
                <a:latin typeface="Source Sans Pro SemiBold"/>
                <a:ea typeface="Source Sans Pro SemiBold"/>
                <a:cs typeface="Source Sans Pro SemiBold"/>
                <a:sym typeface="Source Sans Pro SemiBold"/>
              </a:rPr>
              <a:t>種子輪</a:t>
            </a:r>
            <a:endParaRPr sz="1200">
              <a:solidFill>
                <a:schemeClr val="lt1"/>
              </a:solidFill>
              <a:latin typeface="Source Sans Pro SemiBold"/>
              <a:ea typeface="Source Sans Pro SemiBold"/>
              <a:cs typeface="Source Sans Pro SemiBold"/>
              <a:sym typeface="Source Sans Pro SemiBold"/>
            </a:endParaRPr>
          </a:p>
        </p:txBody>
      </p:sp>
      <p:sp>
        <p:nvSpPr>
          <p:cNvPr id="349" name="Google Shape;349;p29"/>
          <p:cNvSpPr txBox="1"/>
          <p:nvPr/>
        </p:nvSpPr>
        <p:spPr>
          <a:xfrm>
            <a:off x="3958963" y="1836395"/>
            <a:ext cx="1080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200">
                <a:solidFill>
                  <a:schemeClr val="lt1"/>
                </a:solidFill>
                <a:latin typeface="Montserrat SemiBold"/>
                <a:ea typeface="Montserrat SemiBold"/>
                <a:cs typeface="Montserrat SemiBold"/>
                <a:sym typeface="Montserrat SemiBold"/>
              </a:rPr>
              <a:t>Pre-A</a:t>
            </a:r>
            <a:r>
              <a:rPr lang="zh-TW" sz="1200">
                <a:solidFill>
                  <a:schemeClr val="lt1"/>
                </a:solidFill>
                <a:latin typeface="Source Sans Pro SemiBold"/>
                <a:ea typeface="Source Sans Pro SemiBold"/>
                <a:cs typeface="Source Sans Pro SemiBold"/>
                <a:sym typeface="Source Sans Pro SemiBold"/>
              </a:rPr>
              <a:t> 輪</a:t>
            </a:r>
            <a:endParaRPr sz="1200">
              <a:solidFill>
                <a:schemeClr val="lt1"/>
              </a:solidFill>
              <a:latin typeface="Source Sans Pro SemiBold"/>
              <a:ea typeface="Source Sans Pro SemiBold"/>
              <a:cs typeface="Source Sans Pro SemiBold"/>
              <a:sym typeface="Source Sans Pro SemiBold"/>
            </a:endParaRPr>
          </a:p>
        </p:txBody>
      </p:sp>
      <p:sp>
        <p:nvSpPr>
          <p:cNvPr id="350" name="Google Shape;350;p29"/>
          <p:cNvSpPr txBox="1"/>
          <p:nvPr/>
        </p:nvSpPr>
        <p:spPr>
          <a:xfrm>
            <a:off x="6611113" y="1836395"/>
            <a:ext cx="1080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200">
                <a:solidFill>
                  <a:schemeClr val="lt1"/>
                </a:solidFill>
                <a:latin typeface="Montserrat SemiBold"/>
                <a:ea typeface="Montserrat SemiBold"/>
                <a:cs typeface="Montserrat SemiBold"/>
                <a:sym typeface="Montserrat SemiBold"/>
              </a:rPr>
              <a:t>A</a:t>
            </a:r>
            <a:r>
              <a:rPr lang="zh-TW" sz="1200">
                <a:solidFill>
                  <a:schemeClr val="lt1"/>
                </a:solidFill>
                <a:latin typeface="Source Sans Pro SemiBold"/>
                <a:ea typeface="Source Sans Pro SemiBold"/>
                <a:cs typeface="Source Sans Pro SemiBold"/>
                <a:sym typeface="Source Sans Pro SemiBold"/>
              </a:rPr>
              <a:t> 輪</a:t>
            </a:r>
            <a:endParaRPr sz="1200">
              <a:solidFill>
                <a:schemeClr val="lt1"/>
              </a:solidFill>
              <a:latin typeface="Source Sans Pro SemiBold"/>
              <a:ea typeface="Source Sans Pro SemiBold"/>
              <a:cs typeface="Source Sans Pro SemiBold"/>
              <a:sym typeface="Source Sans Pro SemiBold"/>
            </a:endParaRPr>
          </a:p>
        </p:txBody>
      </p:sp>
      <p:cxnSp>
        <p:nvCxnSpPr>
          <p:cNvPr id="351" name="Google Shape;351;p29"/>
          <p:cNvCxnSpPr/>
          <p:nvPr/>
        </p:nvCxnSpPr>
        <p:spPr>
          <a:xfrm>
            <a:off x="829013" y="2818520"/>
            <a:ext cx="2143200" cy="0"/>
          </a:xfrm>
          <a:prstGeom prst="straightConnector1">
            <a:avLst/>
          </a:prstGeom>
          <a:noFill/>
          <a:ln w="19050" cap="flat" cmpd="sng">
            <a:solidFill>
              <a:srgbClr val="76F4A6"/>
            </a:solidFill>
            <a:prstDash val="solid"/>
            <a:round/>
            <a:headEnd type="none" w="med" len="med"/>
            <a:tailEnd type="none" w="med" len="med"/>
          </a:ln>
        </p:spPr>
      </p:cxnSp>
      <p:sp>
        <p:nvSpPr>
          <p:cNvPr id="352" name="Google Shape;352;p29"/>
          <p:cNvSpPr txBox="1"/>
          <p:nvPr/>
        </p:nvSpPr>
        <p:spPr>
          <a:xfrm>
            <a:off x="3553063" y="2233525"/>
            <a:ext cx="18921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2600">
                <a:solidFill>
                  <a:srgbClr val="76F4A6"/>
                </a:solidFill>
                <a:latin typeface="Montserrat Medium"/>
                <a:ea typeface="Montserrat Medium"/>
                <a:cs typeface="Montserrat Medium"/>
                <a:sym typeface="Montserrat Medium"/>
              </a:rPr>
              <a:t>$373,456</a:t>
            </a:r>
            <a:endParaRPr sz="2600">
              <a:solidFill>
                <a:srgbClr val="76F4A6"/>
              </a:solidFill>
              <a:latin typeface="Montserrat Medium"/>
              <a:ea typeface="Montserrat Medium"/>
              <a:cs typeface="Montserrat Medium"/>
              <a:sym typeface="Montserrat Medium"/>
            </a:endParaRPr>
          </a:p>
        </p:txBody>
      </p:sp>
      <p:cxnSp>
        <p:nvCxnSpPr>
          <p:cNvPr id="353" name="Google Shape;353;p29"/>
          <p:cNvCxnSpPr/>
          <p:nvPr/>
        </p:nvCxnSpPr>
        <p:spPr>
          <a:xfrm>
            <a:off x="3427513" y="2818520"/>
            <a:ext cx="2143200" cy="0"/>
          </a:xfrm>
          <a:prstGeom prst="straightConnector1">
            <a:avLst/>
          </a:prstGeom>
          <a:noFill/>
          <a:ln w="19050" cap="flat" cmpd="sng">
            <a:solidFill>
              <a:srgbClr val="76F4A6"/>
            </a:solidFill>
            <a:prstDash val="solid"/>
            <a:round/>
            <a:headEnd type="none" w="med" len="med"/>
            <a:tailEnd type="none" w="med" len="med"/>
          </a:ln>
        </p:spPr>
      </p:cxnSp>
      <p:sp>
        <p:nvSpPr>
          <p:cNvPr id="354" name="Google Shape;354;p29"/>
          <p:cNvSpPr txBox="1"/>
          <p:nvPr/>
        </p:nvSpPr>
        <p:spPr>
          <a:xfrm>
            <a:off x="6178388" y="2233525"/>
            <a:ext cx="18921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2600">
                <a:solidFill>
                  <a:srgbClr val="76F4A6"/>
                </a:solidFill>
                <a:latin typeface="Montserrat Medium"/>
                <a:ea typeface="Montserrat Medium"/>
                <a:cs typeface="Montserrat Medium"/>
                <a:sym typeface="Montserrat Medium"/>
              </a:rPr>
              <a:t>$622,456</a:t>
            </a:r>
            <a:endParaRPr sz="2600">
              <a:solidFill>
                <a:srgbClr val="76F4A6"/>
              </a:solidFill>
              <a:latin typeface="Montserrat Medium"/>
              <a:ea typeface="Montserrat Medium"/>
              <a:cs typeface="Montserrat Medium"/>
              <a:sym typeface="Montserrat Medium"/>
            </a:endParaRPr>
          </a:p>
        </p:txBody>
      </p:sp>
      <p:cxnSp>
        <p:nvCxnSpPr>
          <p:cNvPr id="355" name="Google Shape;355;p29"/>
          <p:cNvCxnSpPr/>
          <p:nvPr/>
        </p:nvCxnSpPr>
        <p:spPr>
          <a:xfrm>
            <a:off x="6079663" y="2818520"/>
            <a:ext cx="2143200" cy="0"/>
          </a:xfrm>
          <a:prstGeom prst="straightConnector1">
            <a:avLst/>
          </a:prstGeom>
          <a:noFill/>
          <a:ln w="19050" cap="flat" cmpd="sng">
            <a:solidFill>
              <a:srgbClr val="76F4A6"/>
            </a:solidFill>
            <a:prstDash val="solid"/>
            <a:round/>
            <a:headEnd type="none" w="med" len="med"/>
            <a:tailEnd type="none" w="med" len="med"/>
          </a:ln>
        </p:spPr>
      </p:cxnSp>
      <p:sp>
        <p:nvSpPr>
          <p:cNvPr id="356" name="Google Shape;356;p29"/>
          <p:cNvSpPr txBox="1"/>
          <p:nvPr/>
        </p:nvSpPr>
        <p:spPr>
          <a:xfrm>
            <a:off x="3452438" y="3505200"/>
            <a:ext cx="2143200" cy="69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zh-TW" sz="1000">
                <a:solidFill>
                  <a:schemeClr val="lt1"/>
                </a:solidFill>
                <a:latin typeface="Source Sans Pro"/>
                <a:ea typeface="Source Sans Pro"/>
                <a:cs typeface="Source Sans Pro"/>
                <a:sym typeface="Source Sans Pro"/>
              </a:rPr>
              <a:t>執行細項執行細項執行細項執行細項執行細項執行細項執行細項執行細項</a:t>
            </a:r>
            <a:endParaRPr sz="1000">
              <a:solidFill>
                <a:schemeClr val="lt1"/>
              </a:solidFill>
              <a:latin typeface="Source Sans Pro"/>
              <a:ea typeface="Source Sans Pro"/>
              <a:cs typeface="Source Sans Pro"/>
              <a:sym typeface="Source Sans Pro"/>
            </a:endParaRPr>
          </a:p>
        </p:txBody>
      </p:sp>
      <p:sp>
        <p:nvSpPr>
          <p:cNvPr id="357" name="Google Shape;357;p29"/>
          <p:cNvSpPr txBox="1"/>
          <p:nvPr/>
        </p:nvSpPr>
        <p:spPr>
          <a:xfrm>
            <a:off x="3429406" y="2904825"/>
            <a:ext cx="2143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100">
                <a:solidFill>
                  <a:schemeClr val="lt1"/>
                </a:solidFill>
                <a:latin typeface="Source Sans Pro"/>
                <a:ea typeface="Source Sans Pro"/>
                <a:cs typeface="Source Sans Pro"/>
                <a:sym typeface="Source Sans Pro"/>
              </a:rPr>
              <a:t>重點發展項目</a:t>
            </a:r>
            <a:endParaRPr sz="1100">
              <a:solidFill>
                <a:schemeClr val="lt1"/>
              </a:solidFill>
              <a:latin typeface="Source Sans Pro"/>
              <a:ea typeface="Source Sans Pro"/>
              <a:cs typeface="Source Sans Pro"/>
              <a:sym typeface="Source Sans Pro"/>
            </a:endParaRPr>
          </a:p>
        </p:txBody>
      </p:sp>
      <p:sp>
        <p:nvSpPr>
          <p:cNvPr id="358" name="Google Shape;358;p29"/>
          <p:cNvSpPr txBox="1"/>
          <p:nvPr/>
        </p:nvSpPr>
        <p:spPr>
          <a:xfrm>
            <a:off x="3429406" y="3152625"/>
            <a:ext cx="21432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500">
                <a:solidFill>
                  <a:schemeClr val="lt1"/>
                </a:solidFill>
                <a:latin typeface="Source Sans Pro SemiBold"/>
                <a:ea typeface="Source Sans Pro SemiBold"/>
                <a:cs typeface="Source Sans Pro SemiBold"/>
                <a:sym typeface="Source Sans Pro SemiBold"/>
              </a:rPr>
              <a:t>項目名稱</a:t>
            </a:r>
            <a:endParaRPr sz="1500">
              <a:solidFill>
                <a:schemeClr val="lt1"/>
              </a:solidFill>
              <a:latin typeface="Source Sans Pro SemiBold"/>
              <a:ea typeface="Source Sans Pro SemiBold"/>
              <a:cs typeface="Source Sans Pro SemiBold"/>
              <a:sym typeface="Source Sans Pro SemiBold"/>
            </a:endParaRPr>
          </a:p>
        </p:txBody>
      </p:sp>
      <p:sp>
        <p:nvSpPr>
          <p:cNvPr id="359" name="Google Shape;359;p29"/>
          <p:cNvSpPr txBox="1"/>
          <p:nvPr/>
        </p:nvSpPr>
        <p:spPr>
          <a:xfrm>
            <a:off x="6091188" y="3505200"/>
            <a:ext cx="2143200" cy="69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zh-TW" sz="1000">
                <a:solidFill>
                  <a:schemeClr val="lt1"/>
                </a:solidFill>
                <a:latin typeface="Source Sans Pro"/>
                <a:ea typeface="Source Sans Pro"/>
                <a:cs typeface="Source Sans Pro"/>
                <a:sym typeface="Source Sans Pro"/>
              </a:rPr>
              <a:t>執行細項執行細項執行細項執行細項執行細項執行細項執行細項執行細項</a:t>
            </a:r>
            <a:endParaRPr sz="1000">
              <a:solidFill>
                <a:schemeClr val="lt1"/>
              </a:solidFill>
              <a:latin typeface="Source Sans Pro"/>
              <a:ea typeface="Source Sans Pro"/>
              <a:cs typeface="Source Sans Pro"/>
              <a:sym typeface="Source Sans Pro"/>
            </a:endParaRPr>
          </a:p>
        </p:txBody>
      </p:sp>
      <p:sp>
        <p:nvSpPr>
          <p:cNvPr id="360" name="Google Shape;360;p29"/>
          <p:cNvSpPr txBox="1"/>
          <p:nvPr/>
        </p:nvSpPr>
        <p:spPr>
          <a:xfrm>
            <a:off x="6068156" y="2904825"/>
            <a:ext cx="2143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100">
                <a:solidFill>
                  <a:schemeClr val="lt1"/>
                </a:solidFill>
                <a:latin typeface="Source Sans Pro"/>
                <a:ea typeface="Source Sans Pro"/>
                <a:cs typeface="Source Sans Pro"/>
                <a:sym typeface="Source Sans Pro"/>
              </a:rPr>
              <a:t>重點發展項目</a:t>
            </a:r>
            <a:endParaRPr sz="1100">
              <a:solidFill>
                <a:schemeClr val="lt1"/>
              </a:solidFill>
              <a:latin typeface="Source Sans Pro"/>
              <a:ea typeface="Source Sans Pro"/>
              <a:cs typeface="Source Sans Pro"/>
              <a:sym typeface="Source Sans Pro"/>
            </a:endParaRPr>
          </a:p>
        </p:txBody>
      </p:sp>
      <p:sp>
        <p:nvSpPr>
          <p:cNvPr id="361" name="Google Shape;361;p29"/>
          <p:cNvSpPr txBox="1"/>
          <p:nvPr/>
        </p:nvSpPr>
        <p:spPr>
          <a:xfrm>
            <a:off x="6068156" y="3152625"/>
            <a:ext cx="21432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1500">
                <a:solidFill>
                  <a:schemeClr val="lt1"/>
                </a:solidFill>
                <a:latin typeface="Source Sans Pro SemiBold"/>
                <a:ea typeface="Source Sans Pro SemiBold"/>
                <a:cs typeface="Source Sans Pro SemiBold"/>
                <a:sym typeface="Source Sans Pro SemiBold"/>
              </a:rPr>
              <a:t>項目名稱</a:t>
            </a:r>
            <a:endParaRPr sz="1500">
              <a:solidFill>
                <a:schemeClr val="lt1"/>
              </a:solidFill>
              <a:latin typeface="Source Sans Pro SemiBold"/>
              <a:ea typeface="Source Sans Pro SemiBold"/>
              <a:cs typeface="Source Sans Pro SemiBold"/>
              <a:sym typeface="Source Sans Pro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365"/>
        <p:cNvGrpSpPr/>
        <p:nvPr/>
      </p:nvGrpSpPr>
      <p:grpSpPr>
        <a:xfrm>
          <a:off x="0" y="0"/>
          <a:ext cx="0" cy="0"/>
          <a:chOff x="0" y="0"/>
          <a:chExt cx="0" cy="0"/>
        </a:xfrm>
      </p:grpSpPr>
      <p:sp>
        <p:nvSpPr>
          <p:cNvPr id="366" name="Google Shape;366;p30"/>
          <p:cNvSpPr txBox="1">
            <a:spLocks noGrp="1"/>
          </p:cNvSpPr>
          <p:nvPr>
            <p:ph type="ctrTitle"/>
          </p:nvPr>
        </p:nvSpPr>
        <p:spPr>
          <a:xfrm>
            <a:off x="311700" y="436050"/>
            <a:ext cx="4158000" cy="98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sz="5000" b="1">
                <a:solidFill>
                  <a:srgbClr val="76F4A6"/>
                </a:solidFill>
                <a:latin typeface="Montserrat"/>
                <a:ea typeface="Montserrat"/>
                <a:cs typeface="Montserrat"/>
                <a:sym typeface="Montserrat"/>
              </a:rPr>
              <a:t>Contact Us</a:t>
            </a:r>
            <a:endParaRPr sz="5000" b="1">
              <a:solidFill>
                <a:srgbClr val="76F4A6"/>
              </a:solidFill>
              <a:latin typeface="Montserrat"/>
              <a:ea typeface="Montserrat"/>
              <a:cs typeface="Montserrat"/>
              <a:sym typeface="Montserrat"/>
            </a:endParaRPr>
          </a:p>
        </p:txBody>
      </p:sp>
      <p:sp>
        <p:nvSpPr>
          <p:cNvPr id="367" name="Google Shape;367;p30"/>
          <p:cNvSpPr txBox="1">
            <a:spLocks noGrp="1"/>
          </p:cNvSpPr>
          <p:nvPr>
            <p:ph type="subTitle" idx="1"/>
          </p:nvPr>
        </p:nvSpPr>
        <p:spPr>
          <a:xfrm>
            <a:off x="311700" y="2692050"/>
            <a:ext cx="5565300" cy="4557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0"/>
              </a:spcAft>
              <a:buNone/>
            </a:pPr>
            <a:r>
              <a:rPr lang="zh-TW" sz="2400">
                <a:solidFill>
                  <a:schemeClr val="lt1"/>
                </a:solidFill>
                <a:latin typeface="Montserrat SemiBold"/>
                <a:ea typeface="Montserrat SemiBold"/>
                <a:cs typeface="Montserrat SemiBold"/>
                <a:sym typeface="Montserrat SemiBold"/>
              </a:rPr>
              <a:t>Company Name</a:t>
            </a:r>
            <a:endParaRPr sz="2400">
              <a:solidFill>
                <a:schemeClr val="lt1"/>
              </a:solidFill>
              <a:latin typeface="Montserrat SemiBold"/>
              <a:ea typeface="Montserrat SemiBold"/>
              <a:cs typeface="Montserrat SemiBold"/>
              <a:sym typeface="Montserrat SemiBold"/>
            </a:endParaRPr>
          </a:p>
        </p:txBody>
      </p:sp>
      <p:sp>
        <p:nvSpPr>
          <p:cNvPr id="368" name="Google Shape;368;p30"/>
          <p:cNvSpPr txBox="1">
            <a:spLocks noGrp="1"/>
          </p:cNvSpPr>
          <p:nvPr>
            <p:ph type="subTitle" idx="1"/>
          </p:nvPr>
        </p:nvSpPr>
        <p:spPr>
          <a:xfrm>
            <a:off x="311700" y="3207650"/>
            <a:ext cx="5565300" cy="33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35"/>
              <a:buNone/>
            </a:pPr>
            <a:r>
              <a:rPr lang="zh-TW" sz="1305">
                <a:solidFill>
                  <a:schemeClr val="lt1"/>
                </a:solidFill>
                <a:latin typeface="Montserrat SemiBold"/>
                <a:ea typeface="Montserrat SemiBold"/>
                <a:cs typeface="Montserrat SemiBold"/>
                <a:sym typeface="Montserrat SemiBold"/>
              </a:rPr>
              <a:t>Your name &amp; title</a:t>
            </a:r>
            <a:endParaRPr sz="1305">
              <a:solidFill>
                <a:schemeClr val="lt1"/>
              </a:solidFill>
              <a:latin typeface="Montserrat SemiBold"/>
              <a:ea typeface="Montserrat SemiBold"/>
              <a:cs typeface="Montserrat SemiBold"/>
              <a:sym typeface="Montserrat SemiBold"/>
            </a:endParaRPr>
          </a:p>
        </p:txBody>
      </p:sp>
      <p:cxnSp>
        <p:nvCxnSpPr>
          <p:cNvPr id="369" name="Google Shape;369;p30"/>
          <p:cNvCxnSpPr/>
          <p:nvPr/>
        </p:nvCxnSpPr>
        <p:spPr>
          <a:xfrm>
            <a:off x="311700" y="3147750"/>
            <a:ext cx="5525400" cy="0"/>
          </a:xfrm>
          <a:prstGeom prst="straightConnector1">
            <a:avLst/>
          </a:prstGeom>
          <a:noFill/>
          <a:ln w="9525" cap="flat" cmpd="sng">
            <a:solidFill>
              <a:srgbClr val="76F4A6"/>
            </a:solidFill>
            <a:prstDash val="solid"/>
            <a:round/>
            <a:headEnd type="none" w="med" len="med"/>
            <a:tailEnd type="none" w="med" len="med"/>
          </a:ln>
        </p:spPr>
      </p:cxnSp>
      <p:sp>
        <p:nvSpPr>
          <p:cNvPr id="370" name="Google Shape;370;p30"/>
          <p:cNvSpPr txBox="1">
            <a:spLocks noGrp="1"/>
          </p:cNvSpPr>
          <p:nvPr>
            <p:ph type="subTitle" idx="1"/>
          </p:nvPr>
        </p:nvSpPr>
        <p:spPr>
          <a:xfrm>
            <a:off x="596675" y="3616550"/>
            <a:ext cx="5240400" cy="1031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SzPts val="935"/>
              <a:buNone/>
            </a:pPr>
            <a:r>
              <a:rPr lang="zh-TW" sz="1105">
                <a:solidFill>
                  <a:schemeClr val="lt1"/>
                </a:solidFill>
                <a:latin typeface="Montserrat Medium"/>
                <a:ea typeface="Montserrat Medium"/>
                <a:cs typeface="Montserrat Medium"/>
                <a:sym typeface="Montserrat Medium"/>
              </a:rPr>
              <a:t>Address</a:t>
            </a:r>
            <a:endParaRPr sz="1105">
              <a:solidFill>
                <a:schemeClr val="lt1"/>
              </a:solidFill>
              <a:latin typeface="Montserrat Medium"/>
              <a:ea typeface="Montserrat Medium"/>
              <a:cs typeface="Montserrat Medium"/>
              <a:sym typeface="Montserrat Medium"/>
            </a:endParaRPr>
          </a:p>
          <a:p>
            <a:pPr marL="0" lvl="0" indent="0" algn="l" rtl="0">
              <a:lnSpc>
                <a:spcPct val="200000"/>
              </a:lnSpc>
              <a:spcBef>
                <a:spcPts val="0"/>
              </a:spcBef>
              <a:spcAft>
                <a:spcPts val="0"/>
              </a:spcAft>
              <a:buSzPts val="935"/>
              <a:buNone/>
            </a:pPr>
            <a:r>
              <a:rPr lang="zh-TW" sz="1105">
                <a:solidFill>
                  <a:schemeClr val="lt1"/>
                </a:solidFill>
                <a:latin typeface="Montserrat Medium"/>
                <a:ea typeface="Montserrat Medium"/>
                <a:cs typeface="Montserrat Medium"/>
                <a:sym typeface="Montserrat Medium"/>
              </a:rPr>
              <a:t>Email</a:t>
            </a:r>
            <a:endParaRPr sz="1105">
              <a:solidFill>
                <a:schemeClr val="lt1"/>
              </a:solidFill>
              <a:latin typeface="Montserrat Medium"/>
              <a:ea typeface="Montserrat Medium"/>
              <a:cs typeface="Montserrat Medium"/>
              <a:sym typeface="Montserrat Medium"/>
            </a:endParaRPr>
          </a:p>
          <a:p>
            <a:pPr marL="0" lvl="0" indent="0" algn="l" rtl="0">
              <a:lnSpc>
                <a:spcPct val="200000"/>
              </a:lnSpc>
              <a:spcBef>
                <a:spcPts val="0"/>
              </a:spcBef>
              <a:spcAft>
                <a:spcPts val="0"/>
              </a:spcAft>
              <a:buSzPts val="935"/>
              <a:buNone/>
            </a:pPr>
            <a:r>
              <a:rPr lang="zh-TW" sz="1105">
                <a:solidFill>
                  <a:schemeClr val="lt1"/>
                </a:solidFill>
                <a:latin typeface="Montserrat Medium"/>
                <a:ea typeface="Montserrat Medium"/>
                <a:cs typeface="Montserrat Medium"/>
                <a:sym typeface="Montserrat Medium"/>
              </a:rPr>
              <a:t>Phone Number</a:t>
            </a:r>
            <a:endParaRPr sz="1105">
              <a:solidFill>
                <a:schemeClr val="lt1"/>
              </a:solidFill>
              <a:latin typeface="Montserrat Medium"/>
              <a:ea typeface="Montserrat Medium"/>
              <a:cs typeface="Montserrat Medium"/>
              <a:sym typeface="Montserrat Medium"/>
            </a:endParaRPr>
          </a:p>
        </p:txBody>
      </p:sp>
      <p:sp>
        <p:nvSpPr>
          <p:cNvPr id="371" name="Google Shape;371;p30"/>
          <p:cNvSpPr/>
          <p:nvPr/>
        </p:nvSpPr>
        <p:spPr>
          <a:xfrm>
            <a:off x="371609" y="4070478"/>
            <a:ext cx="184602" cy="118986"/>
          </a:xfrm>
          <a:custGeom>
            <a:avLst/>
            <a:gdLst/>
            <a:ahLst/>
            <a:cxnLst/>
            <a:rect l="l" t="t" r="r" b="b"/>
            <a:pathLst>
              <a:path w="19325" h="12456" extrusionOk="0">
                <a:moveTo>
                  <a:pt x="17057" y="1133"/>
                </a:moveTo>
                <a:lnTo>
                  <a:pt x="9662" y="6652"/>
                </a:lnTo>
                <a:lnTo>
                  <a:pt x="2268" y="1133"/>
                </a:lnTo>
                <a:close/>
                <a:moveTo>
                  <a:pt x="18192" y="1697"/>
                </a:moveTo>
                <a:lnTo>
                  <a:pt x="18192" y="10756"/>
                </a:lnTo>
                <a:cubicBezTo>
                  <a:pt x="18192" y="11070"/>
                  <a:pt x="17939" y="11323"/>
                  <a:pt x="17628" y="11323"/>
                </a:cubicBezTo>
                <a:lnTo>
                  <a:pt x="1700" y="11323"/>
                </a:lnTo>
                <a:cubicBezTo>
                  <a:pt x="1386" y="11323"/>
                  <a:pt x="1132" y="11070"/>
                  <a:pt x="1132" y="10756"/>
                </a:cubicBezTo>
                <a:lnTo>
                  <a:pt x="1132" y="1697"/>
                </a:lnTo>
                <a:lnTo>
                  <a:pt x="9324" y="7812"/>
                </a:lnTo>
                <a:cubicBezTo>
                  <a:pt x="9424" y="7887"/>
                  <a:pt x="9543" y="7925"/>
                  <a:pt x="9663" y="7925"/>
                </a:cubicBezTo>
                <a:cubicBezTo>
                  <a:pt x="9782" y="7925"/>
                  <a:pt x="9902" y="7887"/>
                  <a:pt x="10004" y="7812"/>
                </a:cubicBezTo>
                <a:lnTo>
                  <a:pt x="18192" y="1697"/>
                </a:lnTo>
                <a:close/>
                <a:moveTo>
                  <a:pt x="1688" y="0"/>
                </a:moveTo>
                <a:cubicBezTo>
                  <a:pt x="1287" y="0"/>
                  <a:pt x="900" y="145"/>
                  <a:pt x="598" y="405"/>
                </a:cubicBezTo>
                <a:cubicBezTo>
                  <a:pt x="583" y="417"/>
                  <a:pt x="571" y="429"/>
                  <a:pt x="556" y="444"/>
                </a:cubicBezTo>
                <a:cubicBezTo>
                  <a:pt x="202" y="764"/>
                  <a:pt x="0" y="1220"/>
                  <a:pt x="0" y="1697"/>
                </a:cubicBezTo>
                <a:lnTo>
                  <a:pt x="0" y="10756"/>
                </a:lnTo>
                <a:cubicBezTo>
                  <a:pt x="0" y="11695"/>
                  <a:pt x="761" y="12453"/>
                  <a:pt x="1700" y="12456"/>
                </a:cubicBezTo>
                <a:lnTo>
                  <a:pt x="17628" y="12456"/>
                </a:lnTo>
                <a:cubicBezTo>
                  <a:pt x="18564" y="12453"/>
                  <a:pt x="19325" y="11695"/>
                  <a:pt x="19325" y="10756"/>
                </a:cubicBezTo>
                <a:lnTo>
                  <a:pt x="19325" y="1697"/>
                </a:lnTo>
                <a:cubicBezTo>
                  <a:pt x="19325" y="1220"/>
                  <a:pt x="19122" y="764"/>
                  <a:pt x="18769" y="441"/>
                </a:cubicBezTo>
                <a:cubicBezTo>
                  <a:pt x="18757" y="429"/>
                  <a:pt x="18742" y="417"/>
                  <a:pt x="18727" y="405"/>
                </a:cubicBezTo>
                <a:cubicBezTo>
                  <a:pt x="18422" y="145"/>
                  <a:pt x="18037" y="0"/>
                  <a:pt x="17640" y="0"/>
                </a:cubicBezTo>
                <a:cubicBezTo>
                  <a:pt x="17636" y="0"/>
                  <a:pt x="17632" y="0"/>
                  <a:pt x="17628" y="1"/>
                </a:cubicBezTo>
                <a:lnTo>
                  <a:pt x="1700" y="1"/>
                </a:lnTo>
                <a:cubicBezTo>
                  <a:pt x="1696" y="0"/>
                  <a:pt x="1692" y="0"/>
                  <a:pt x="1688" y="0"/>
                </a:cubicBezTo>
                <a:close/>
              </a:path>
            </a:pathLst>
          </a:cu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372" name="Google Shape;372;p30"/>
          <p:cNvGrpSpPr/>
          <p:nvPr/>
        </p:nvGrpSpPr>
        <p:grpSpPr>
          <a:xfrm>
            <a:off x="382781" y="3694058"/>
            <a:ext cx="162259" cy="184621"/>
            <a:chOff x="1516475" y="238075"/>
            <a:chExt cx="424650" cy="483175"/>
          </a:xfrm>
        </p:grpSpPr>
        <p:sp>
          <p:nvSpPr>
            <p:cNvPr id="373" name="Google Shape;373;p30"/>
            <p:cNvSpPr/>
            <p:nvPr/>
          </p:nvSpPr>
          <p:spPr>
            <a:xfrm>
              <a:off x="1516475" y="238075"/>
              <a:ext cx="424650" cy="483175"/>
            </a:xfrm>
            <a:custGeom>
              <a:avLst/>
              <a:gdLst/>
              <a:ahLst/>
              <a:cxnLst/>
              <a:rect l="l" t="t" r="r" b="b"/>
              <a:pathLst>
                <a:path w="16986" h="19327" extrusionOk="0">
                  <a:moveTo>
                    <a:pt x="8491" y="1134"/>
                  </a:moveTo>
                  <a:cubicBezTo>
                    <a:pt x="11302" y="1134"/>
                    <a:pt x="13588" y="3438"/>
                    <a:pt x="13588" y="6267"/>
                  </a:cubicBezTo>
                  <a:cubicBezTo>
                    <a:pt x="13588" y="7318"/>
                    <a:pt x="13262" y="8342"/>
                    <a:pt x="12655" y="9199"/>
                  </a:cubicBezTo>
                  <a:cubicBezTo>
                    <a:pt x="12625" y="9242"/>
                    <a:pt x="12604" y="9272"/>
                    <a:pt x="12595" y="9284"/>
                  </a:cubicBezTo>
                  <a:lnTo>
                    <a:pt x="8491" y="15724"/>
                  </a:lnTo>
                  <a:lnTo>
                    <a:pt x="4388" y="9287"/>
                  </a:lnTo>
                  <a:cubicBezTo>
                    <a:pt x="4382" y="9275"/>
                    <a:pt x="4373" y="9266"/>
                    <a:pt x="4367" y="9257"/>
                  </a:cubicBezTo>
                  <a:cubicBezTo>
                    <a:pt x="4249" y="9091"/>
                    <a:pt x="4140" y="8921"/>
                    <a:pt x="4041" y="8743"/>
                  </a:cubicBezTo>
                  <a:cubicBezTo>
                    <a:pt x="3618" y="7985"/>
                    <a:pt x="3398" y="7134"/>
                    <a:pt x="3398" y="6267"/>
                  </a:cubicBezTo>
                  <a:cubicBezTo>
                    <a:pt x="3398" y="6174"/>
                    <a:pt x="3398" y="6080"/>
                    <a:pt x="3404" y="5990"/>
                  </a:cubicBezTo>
                  <a:cubicBezTo>
                    <a:pt x="3552" y="3266"/>
                    <a:pt x="5786" y="1134"/>
                    <a:pt x="8491" y="1134"/>
                  </a:cubicBezTo>
                  <a:close/>
                  <a:moveTo>
                    <a:pt x="11049" y="13819"/>
                  </a:moveTo>
                  <a:cubicBezTo>
                    <a:pt x="14358" y="14233"/>
                    <a:pt x="15853" y="15289"/>
                    <a:pt x="15853" y="15930"/>
                  </a:cubicBezTo>
                  <a:cubicBezTo>
                    <a:pt x="15853" y="16304"/>
                    <a:pt x="15339" y="16887"/>
                    <a:pt x="13905" y="17397"/>
                  </a:cubicBezTo>
                  <a:cubicBezTo>
                    <a:pt x="12471" y="17910"/>
                    <a:pt x="10545" y="18194"/>
                    <a:pt x="8491" y="18194"/>
                  </a:cubicBezTo>
                  <a:cubicBezTo>
                    <a:pt x="6438" y="18194"/>
                    <a:pt x="4515" y="17910"/>
                    <a:pt x="3077" y="17397"/>
                  </a:cubicBezTo>
                  <a:cubicBezTo>
                    <a:pt x="1640" y="16884"/>
                    <a:pt x="1133" y="16304"/>
                    <a:pt x="1133" y="15930"/>
                  </a:cubicBezTo>
                  <a:cubicBezTo>
                    <a:pt x="1133" y="15289"/>
                    <a:pt x="2625" y="14233"/>
                    <a:pt x="5934" y="13819"/>
                  </a:cubicBezTo>
                  <a:lnTo>
                    <a:pt x="8014" y="17083"/>
                  </a:lnTo>
                  <a:cubicBezTo>
                    <a:pt x="8126" y="17258"/>
                    <a:pt x="8309" y="17346"/>
                    <a:pt x="8491" y="17346"/>
                  </a:cubicBezTo>
                  <a:cubicBezTo>
                    <a:pt x="8674" y="17346"/>
                    <a:pt x="8857" y="17258"/>
                    <a:pt x="8968" y="17083"/>
                  </a:cubicBezTo>
                  <a:lnTo>
                    <a:pt x="11049" y="13819"/>
                  </a:lnTo>
                  <a:close/>
                  <a:moveTo>
                    <a:pt x="8494" y="1"/>
                  </a:moveTo>
                  <a:cubicBezTo>
                    <a:pt x="6947" y="1"/>
                    <a:pt x="5399" y="578"/>
                    <a:pt x="4201" y="1738"/>
                  </a:cubicBezTo>
                  <a:cubicBezTo>
                    <a:pt x="3050" y="2837"/>
                    <a:pt x="2359" y="4338"/>
                    <a:pt x="2274" y="5929"/>
                  </a:cubicBezTo>
                  <a:cubicBezTo>
                    <a:pt x="2268" y="6041"/>
                    <a:pt x="2265" y="6156"/>
                    <a:pt x="2265" y="6267"/>
                  </a:cubicBezTo>
                  <a:cubicBezTo>
                    <a:pt x="2265" y="7327"/>
                    <a:pt x="2534" y="8372"/>
                    <a:pt x="3050" y="9296"/>
                  </a:cubicBezTo>
                  <a:cubicBezTo>
                    <a:pt x="3168" y="9507"/>
                    <a:pt x="3301" y="9713"/>
                    <a:pt x="3440" y="9909"/>
                  </a:cubicBezTo>
                  <a:lnTo>
                    <a:pt x="5267" y="12771"/>
                  </a:lnTo>
                  <a:cubicBezTo>
                    <a:pt x="3953" y="12971"/>
                    <a:pt x="2809" y="13294"/>
                    <a:pt x="1921" y="13713"/>
                  </a:cubicBezTo>
                  <a:cubicBezTo>
                    <a:pt x="333" y="14465"/>
                    <a:pt x="1" y="15332"/>
                    <a:pt x="1" y="15930"/>
                  </a:cubicBezTo>
                  <a:cubicBezTo>
                    <a:pt x="1" y="16648"/>
                    <a:pt x="469" y="17669"/>
                    <a:pt x="2697" y="18466"/>
                  </a:cubicBezTo>
                  <a:cubicBezTo>
                    <a:pt x="4252" y="19022"/>
                    <a:pt x="6311" y="19326"/>
                    <a:pt x="8491" y="19326"/>
                  </a:cubicBezTo>
                  <a:cubicBezTo>
                    <a:pt x="10671" y="19326"/>
                    <a:pt x="12731" y="19022"/>
                    <a:pt x="14286" y="18466"/>
                  </a:cubicBezTo>
                  <a:cubicBezTo>
                    <a:pt x="16514" y="17669"/>
                    <a:pt x="16985" y="16648"/>
                    <a:pt x="16985" y="15930"/>
                  </a:cubicBezTo>
                  <a:cubicBezTo>
                    <a:pt x="16985" y="15332"/>
                    <a:pt x="16650" y="14465"/>
                    <a:pt x="15062" y="13713"/>
                  </a:cubicBezTo>
                  <a:cubicBezTo>
                    <a:pt x="14174" y="13294"/>
                    <a:pt x="13030" y="12971"/>
                    <a:pt x="11716" y="12768"/>
                  </a:cubicBezTo>
                  <a:lnTo>
                    <a:pt x="13549" y="9897"/>
                  </a:lnTo>
                  <a:lnTo>
                    <a:pt x="13561" y="9879"/>
                  </a:lnTo>
                  <a:cubicBezTo>
                    <a:pt x="13567" y="9873"/>
                    <a:pt x="13570" y="9867"/>
                    <a:pt x="13576" y="9861"/>
                  </a:cubicBezTo>
                  <a:cubicBezTo>
                    <a:pt x="15327" y="7382"/>
                    <a:pt x="15041" y="3997"/>
                    <a:pt x="12897" y="1847"/>
                  </a:cubicBezTo>
                  <a:cubicBezTo>
                    <a:pt x="11689" y="618"/>
                    <a:pt x="10092" y="1"/>
                    <a:pt x="8494" y="1"/>
                  </a:cubicBezTo>
                  <a:close/>
                </a:path>
              </a:pathLst>
            </a:cu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4" name="Google Shape;374;p30"/>
            <p:cNvSpPr/>
            <p:nvPr/>
          </p:nvSpPr>
          <p:spPr>
            <a:xfrm>
              <a:off x="1652425" y="324000"/>
              <a:ext cx="147150" cy="141575"/>
            </a:xfrm>
            <a:custGeom>
              <a:avLst/>
              <a:gdLst/>
              <a:ahLst/>
              <a:cxnLst/>
              <a:rect l="l" t="t" r="r" b="b"/>
              <a:pathLst>
                <a:path w="5886" h="5663" extrusionOk="0">
                  <a:moveTo>
                    <a:pt x="3054" y="1131"/>
                  </a:moveTo>
                  <a:cubicBezTo>
                    <a:pt x="3495" y="1131"/>
                    <a:pt x="3930" y="1303"/>
                    <a:pt x="4255" y="1629"/>
                  </a:cubicBezTo>
                  <a:cubicBezTo>
                    <a:pt x="4741" y="2115"/>
                    <a:pt x="4886" y="2845"/>
                    <a:pt x="4623" y="3480"/>
                  </a:cubicBezTo>
                  <a:cubicBezTo>
                    <a:pt x="4361" y="4114"/>
                    <a:pt x="3742" y="4530"/>
                    <a:pt x="3053" y="4530"/>
                  </a:cubicBezTo>
                  <a:cubicBezTo>
                    <a:pt x="2114" y="4527"/>
                    <a:pt x="1356" y="3769"/>
                    <a:pt x="1356" y="2830"/>
                  </a:cubicBezTo>
                  <a:cubicBezTo>
                    <a:pt x="1356" y="2142"/>
                    <a:pt x="1770" y="1523"/>
                    <a:pt x="2404" y="1260"/>
                  </a:cubicBezTo>
                  <a:cubicBezTo>
                    <a:pt x="2614" y="1173"/>
                    <a:pt x="2835" y="1131"/>
                    <a:pt x="3054" y="1131"/>
                  </a:cubicBezTo>
                  <a:close/>
                  <a:moveTo>
                    <a:pt x="3053" y="0"/>
                  </a:moveTo>
                  <a:cubicBezTo>
                    <a:pt x="2316" y="0"/>
                    <a:pt x="1593" y="287"/>
                    <a:pt x="1051" y="828"/>
                  </a:cubicBezTo>
                  <a:cubicBezTo>
                    <a:pt x="242" y="1638"/>
                    <a:pt x="1" y="2855"/>
                    <a:pt x="439" y="3914"/>
                  </a:cubicBezTo>
                  <a:cubicBezTo>
                    <a:pt x="876" y="4971"/>
                    <a:pt x="1909" y="5663"/>
                    <a:pt x="3053" y="5663"/>
                  </a:cubicBezTo>
                  <a:cubicBezTo>
                    <a:pt x="4617" y="5660"/>
                    <a:pt x="5883" y="4394"/>
                    <a:pt x="5886" y="2830"/>
                  </a:cubicBezTo>
                  <a:cubicBezTo>
                    <a:pt x="5886" y="1686"/>
                    <a:pt x="5194" y="653"/>
                    <a:pt x="4137" y="216"/>
                  </a:cubicBezTo>
                  <a:cubicBezTo>
                    <a:pt x="3786" y="70"/>
                    <a:pt x="3418" y="0"/>
                    <a:pt x="3053" y="0"/>
                  </a:cubicBezTo>
                  <a:close/>
                </a:path>
              </a:pathLst>
            </a:cu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75" name="Google Shape;375;p30"/>
          <p:cNvSpPr/>
          <p:nvPr/>
        </p:nvSpPr>
        <p:spPr>
          <a:xfrm>
            <a:off x="367960" y="4381408"/>
            <a:ext cx="191900" cy="184583"/>
          </a:xfrm>
          <a:custGeom>
            <a:avLst/>
            <a:gdLst/>
            <a:ahLst/>
            <a:cxnLst/>
            <a:rect l="l" t="t" r="r" b="b"/>
            <a:pathLst>
              <a:path w="20089" h="19323" extrusionOk="0">
                <a:moveTo>
                  <a:pt x="4477" y="1134"/>
                </a:moveTo>
                <a:cubicBezTo>
                  <a:pt x="4624" y="1134"/>
                  <a:pt x="4765" y="1194"/>
                  <a:pt x="4868" y="1300"/>
                </a:cubicBezTo>
                <a:lnTo>
                  <a:pt x="7268" y="3694"/>
                </a:lnTo>
                <a:cubicBezTo>
                  <a:pt x="7489" y="3915"/>
                  <a:pt x="7489" y="4271"/>
                  <a:pt x="7268" y="4494"/>
                </a:cubicBezTo>
                <a:lnTo>
                  <a:pt x="6870" y="4893"/>
                </a:lnTo>
                <a:lnTo>
                  <a:pt x="3669" y="1692"/>
                </a:lnTo>
                <a:lnTo>
                  <a:pt x="4068" y="1300"/>
                </a:lnTo>
                <a:cubicBezTo>
                  <a:pt x="4173" y="1191"/>
                  <a:pt x="4315" y="1134"/>
                  <a:pt x="4466" y="1134"/>
                </a:cubicBezTo>
                <a:cubicBezTo>
                  <a:pt x="4470" y="1134"/>
                  <a:pt x="4473" y="1134"/>
                  <a:pt x="4477" y="1134"/>
                </a:cubicBezTo>
                <a:close/>
                <a:moveTo>
                  <a:pt x="15822" y="12484"/>
                </a:moveTo>
                <a:cubicBezTo>
                  <a:pt x="15973" y="12484"/>
                  <a:pt x="16118" y="12544"/>
                  <a:pt x="16224" y="12650"/>
                </a:cubicBezTo>
                <a:lnTo>
                  <a:pt x="18624" y="15053"/>
                </a:lnTo>
                <a:cubicBezTo>
                  <a:pt x="18845" y="15274"/>
                  <a:pt x="18845" y="15633"/>
                  <a:pt x="18624" y="15854"/>
                </a:cubicBezTo>
                <a:lnTo>
                  <a:pt x="18226" y="16255"/>
                </a:lnTo>
                <a:lnTo>
                  <a:pt x="15022" y="13051"/>
                </a:lnTo>
                <a:lnTo>
                  <a:pt x="15421" y="12650"/>
                </a:lnTo>
                <a:cubicBezTo>
                  <a:pt x="15526" y="12544"/>
                  <a:pt x="15671" y="12484"/>
                  <a:pt x="15822" y="12484"/>
                </a:cubicBezTo>
                <a:close/>
                <a:moveTo>
                  <a:pt x="2881" y="2508"/>
                </a:moveTo>
                <a:lnTo>
                  <a:pt x="6073" y="5699"/>
                </a:lnTo>
                <a:cubicBezTo>
                  <a:pt x="5227" y="6656"/>
                  <a:pt x="5275" y="8103"/>
                  <a:pt x="6175" y="9005"/>
                </a:cubicBezTo>
                <a:lnTo>
                  <a:pt x="10910" y="13743"/>
                </a:lnTo>
                <a:cubicBezTo>
                  <a:pt x="11379" y="14214"/>
                  <a:pt x="11998" y="14451"/>
                  <a:pt x="12618" y="14451"/>
                </a:cubicBezTo>
                <a:cubicBezTo>
                  <a:pt x="13188" y="14451"/>
                  <a:pt x="13758" y="14252"/>
                  <a:pt x="14216" y="13849"/>
                </a:cubicBezTo>
                <a:lnTo>
                  <a:pt x="17408" y="17040"/>
                </a:lnTo>
                <a:cubicBezTo>
                  <a:pt x="16480" y="17810"/>
                  <a:pt x="15350" y="18190"/>
                  <a:pt x="14222" y="18190"/>
                </a:cubicBezTo>
                <a:cubicBezTo>
                  <a:pt x="12939" y="18190"/>
                  <a:pt x="11660" y="17697"/>
                  <a:pt x="10689" y="16726"/>
                </a:cubicBezTo>
                <a:lnTo>
                  <a:pt x="10692" y="16726"/>
                </a:lnTo>
                <a:lnTo>
                  <a:pt x="3192" y="9226"/>
                </a:lnTo>
                <a:cubicBezTo>
                  <a:pt x="1371" y="7402"/>
                  <a:pt x="1235" y="4491"/>
                  <a:pt x="2881" y="2508"/>
                </a:cubicBezTo>
                <a:close/>
                <a:moveTo>
                  <a:pt x="4468" y="1"/>
                </a:moveTo>
                <a:cubicBezTo>
                  <a:pt x="4034" y="1"/>
                  <a:pt x="3600" y="166"/>
                  <a:pt x="3267" y="497"/>
                </a:cubicBezTo>
                <a:lnTo>
                  <a:pt x="2473" y="1285"/>
                </a:lnTo>
                <a:lnTo>
                  <a:pt x="2464" y="1294"/>
                </a:lnTo>
                <a:lnTo>
                  <a:pt x="2458" y="1300"/>
                </a:lnTo>
                <a:lnTo>
                  <a:pt x="2392" y="1366"/>
                </a:lnTo>
                <a:cubicBezTo>
                  <a:pt x="0" y="3758"/>
                  <a:pt x="0" y="7635"/>
                  <a:pt x="2392" y="10026"/>
                </a:cubicBezTo>
                <a:lnTo>
                  <a:pt x="9889" y="17529"/>
                </a:lnTo>
                <a:cubicBezTo>
                  <a:pt x="11086" y="18725"/>
                  <a:pt x="12654" y="19323"/>
                  <a:pt x="14222" y="19323"/>
                </a:cubicBezTo>
                <a:cubicBezTo>
                  <a:pt x="15789" y="19323"/>
                  <a:pt x="17356" y="18725"/>
                  <a:pt x="18552" y="17529"/>
                </a:cubicBezTo>
                <a:lnTo>
                  <a:pt x="18624" y="17457"/>
                </a:lnTo>
                <a:lnTo>
                  <a:pt x="19425" y="16657"/>
                </a:lnTo>
                <a:cubicBezTo>
                  <a:pt x="20089" y="15992"/>
                  <a:pt x="20089" y="14917"/>
                  <a:pt x="19425" y="14253"/>
                </a:cubicBezTo>
                <a:lnTo>
                  <a:pt x="17024" y="11850"/>
                </a:lnTo>
                <a:cubicBezTo>
                  <a:pt x="16692" y="11518"/>
                  <a:pt x="16257" y="11352"/>
                  <a:pt x="15822" y="11352"/>
                </a:cubicBezTo>
                <a:cubicBezTo>
                  <a:pt x="15388" y="11352"/>
                  <a:pt x="14953" y="11518"/>
                  <a:pt x="14621" y="11850"/>
                </a:cubicBezTo>
                <a:lnTo>
                  <a:pt x="13820" y="12650"/>
                </a:lnTo>
                <a:lnTo>
                  <a:pt x="13531" y="12943"/>
                </a:lnTo>
                <a:cubicBezTo>
                  <a:pt x="13278" y="13193"/>
                  <a:pt x="12949" y="13319"/>
                  <a:pt x="12620" y="13319"/>
                </a:cubicBezTo>
                <a:cubicBezTo>
                  <a:pt x="12291" y="13319"/>
                  <a:pt x="11962" y="13193"/>
                  <a:pt x="11710" y="12943"/>
                </a:cubicBezTo>
                <a:lnTo>
                  <a:pt x="6978" y="8205"/>
                </a:lnTo>
                <a:cubicBezTo>
                  <a:pt x="6474" y="7704"/>
                  <a:pt x="6474" y="6889"/>
                  <a:pt x="6978" y="6385"/>
                </a:cubicBezTo>
                <a:lnTo>
                  <a:pt x="7268" y="6095"/>
                </a:lnTo>
                <a:lnTo>
                  <a:pt x="8068" y="5294"/>
                </a:lnTo>
                <a:cubicBezTo>
                  <a:pt x="8733" y="4630"/>
                  <a:pt x="8733" y="3555"/>
                  <a:pt x="8068" y="2891"/>
                </a:cubicBezTo>
                <a:lnTo>
                  <a:pt x="5668" y="497"/>
                </a:lnTo>
                <a:cubicBezTo>
                  <a:pt x="5336" y="166"/>
                  <a:pt x="4902" y="1"/>
                  <a:pt x="4468" y="1"/>
                </a:cubicBezTo>
                <a:close/>
              </a:path>
            </a:pathLst>
          </a:cu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6" name="Google Shape;376;p30"/>
          <p:cNvSpPr/>
          <p:nvPr/>
        </p:nvSpPr>
        <p:spPr>
          <a:xfrm rot="10800000">
            <a:off x="8489850" y="-9900"/>
            <a:ext cx="654049" cy="5153400"/>
          </a:xfrm>
          <a:custGeom>
            <a:avLst/>
            <a:gdLst/>
            <a:ahLst/>
            <a:cxnLst/>
            <a:rect l="l" t="t" r="r" b="b"/>
            <a:pathLst>
              <a:path w="35677" h="206136" extrusionOk="0">
                <a:moveTo>
                  <a:pt x="0" y="396"/>
                </a:moveTo>
                <a:lnTo>
                  <a:pt x="28" y="206136"/>
                </a:lnTo>
                <a:lnTo>
                  <a:pt x="35677" y="206136"/>
                </a:lnTo>
                <a:lnTo>
                  <a:pt x="15570" y="0"/>
                </a:lnTo>
                <a:close/>
              </a:path>
            </a:pathLst>
          </a:custGeom>
          <a:solidFill>
            <a:srgbClr val="76F4A6">
              <a:alpha val="50600"/>
            </a:srgbClr>
          </a:solid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671550" y="1138750"/>
            <a:ext cx="5800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zh-TW" sz="2820" b="1">
                <a:solidFill>
                  <a:schemeClr val="lt1"/>
                </a:solidFill>
                <a:latin typeface="Montserrat"/>
                <a:ea typeface="Montserrat"/>
                <a:cs typeface="Montserrat"/>
                <a:sym typeface="Montserrat"/>
              </a:rPr>
              <a:t>Company Purpose</a:t>
            </a:r>
            <a:endParaRPr sz="2820" b="1">
              <a:solidFill>
                <a:schemeClr val="lt1"/>
              </a:solidFill>
              <a:latin typeface="Montserrat"/>
              <a:ea typeface="Montserrat"/>
              <a:cs typeface="Montserrat"/>
              <a:sym typeface="Montserrat"/>
            </a:endParaRPr>
          </a:p>
        </p:txBody>
      </p:sp>
      <p:sp>
        <p:nvSpPr>
          <p:cNvPr id="67" name="Google Shape;67;p14"/>
          <p:cNvSpPr txBox="1">
            <a:spLocks noGrp="1"/>
          </p:cNvSpPr>
          <p:nvPr>
            <p:ph type="body" idx="1"/>
          </p:nvPr>
        </p:nvSpPr>
        <p:spPr>
          <a:xfrm>
            <a:off x="1671550" y="2227200"/>
            <a:ext cx="5800800" cy="819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zh-TW" sz="12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內文說明</a:t>
            </a:r>
            <a:endParaRPr sz="1200">
              <a:solidFill>
                <a:schemeClr val="lt1"/>
              </a:solidFill>
              <a:latin typeface="Source Sans Pro"/>
              <a:ea typeface="Source Sans Pro"/>
              <a:cs typeface="Source Sans Pro"/>
              <a:sym typeface="Source Sans Pro"/>
            </a:endParaRPr>
          </a:p>
        </p:txBody>
      </p:sp>
      <p:sp>
        <p:nvSpPr>
          <p:cNvPr id="68" name="Google Shape;68;p14"/>
          <p:cNvSpPr/>
          <p:nvPr/>
        </p:nvSpPr>
        <p:spPr>
          <a:xfrm>
            <a:off x="0" y="-9900"/>
            <a:ext cx="654049" cy="5153400"/>
          </a:xfrm>
          <a:custGeom>
            <a:avLst/>
            <a:gdLst/>
            <a:ahLst/>
            <a:cxnLst/>
            <a:rect l="l" t="t" r="r" b="b"/>
            <a:pathLst>
              <a:path w="35677" h="206136" extrusionOk="0">
                <a:moveTo>
                  <a:pt x="0" y="396"/>
                </a:moveTo>
                <a:lnTo>
                  <a:pt x="28" y="206136"/>
                </a:lnTo>
                <a:lnTo>
                  <a:pt x="35677" y="206136"/>
                </a:lnTo>
                <a:lnTo>
                  <a:pt x="15570" y="0"/>
                </a:lnTo>
                <a:close/>
              </a:path>
            </a:pathLst>
          </a:custGeom>
          <a:solidFill>
            <a:srgbClr val="76F4A6">
              <a:alpha val="50600"/>
            </a:srgbClr>
          </a:solidFill>
          <a:ln>
            <a:noFill/>
          </a:ln>
        </p:spPr>
      </p:sp>
      <p:sp>
        <p:nvSpPr>
          <p:cNvPr id="69" name="Google Shape;69;p14"/>
          <p:cNvSpPr/>
          <p:nvPr/>
        </p:nvSpPr>
        <p:spPr>
          <a:xfrm rot="10800000">
            <a:off x="8489850" y="-9900"/>
            <a:ext cx="654049" cy="5153400"/>
          </a:xfrm>
          <a:custGeom>
            <a:avLst/>
            <a:gdLst/>
            <a:ahLst/>
            <a:cxnLst/>
            <a:rect l="l" t="t" r="r" b="b"/>
            <a:pathLst>
              <a:path w="35677" h="206136" extrusionOk="0">
                <a:moveTo>
                  <a:pt x="0" y="396"/>
                </a:moveTo>
                <a:lnTo>
                  <a:pt x="28" y="206136"/>
                </a:lnTo>
                <a:lnTo>
                  <a:pt x="35677" y="206136"/>
                </a:lnTo>
                <a:lnTo>
                  <a:pt x="15570" y="0"/>
                </a:lnTo>
                <a:close/>
              </a:path>
            </a:pathLst>
          </a:custGeom>
          <a:solidFill>
            <a:srgbClr val="76F4A6">
              <a:alpha val="50600"/>
            </a:srgbClr>
          </a:solid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5"/>
          <p:cNvSpPr/>
          <p:nvPr/>
        </p:nvSpPr>
        <p:spPr>
          <a:xfrm>
            <a:off x="0" y="0"/>
            <a:ext cx="9144000" cy="5143500"/>
          </a:xfrm>
          <a:prstGeom prst="rect">
            <a:avLst/>
          </a:prstGeom>
          <a:solidFill>
            <a:srgbClr val="004E5B">
              <a:alpha val="8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15"/>
          <p:cNvSpPr txBox="1">
            <a:spLocks noGrp="1"/>
          </p:cNvSpPr>
          <p:nvPr>
            <p:ph type="body" idx="1"/>
          </p:nvPr>
        </p:nvSpPr>
        <p:spPr>
          <a:xfrm>
            <a:off x="311710" y="1017725"/>
            <a:ext cx="64155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1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內文說明內文說明內文說明內文說明內文說明內文說明內文說明內文說明內文說明內文說明內文說明內文說明內文說明內文說明內文說明內文說明內文說明內文說明內文說明內文說明</a:t>
            </a:r>
            <a:endParaRPr sz="1100">
              <a:solidFill>
                <a:schemeClr val="lt1"/>
              </a:solidFill>
              <a:latin typeface="Source Sans Pro"/>
              <a:ea typeface="Source Sans Pro"/>
              <a:cs typeface="Source Sans Pro"/>
              <a:sym typeface="Source Sans Pro"/>
            </a:endParaRPr>
          </a:p>
        </p:txBody>
      </p:sp>
      <p:sp>
        <p:nvSpPr>
          <p:cNvPr id="76" name="Google Shape;76;p15"/>
          <p:cNvSpPr txBox="1">
            <a:spLocks noGrp="1"/>
          </p:cNvSpPr>
          <p:nvPr>
            <p:ph type="title"/>
          </p:nvPr>
        </p:nvSpPr>
        <p:spPr>
          <a:xfrm>
            <a:off x="311700" y="445025"/>
            <a:ext cx="186288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dirty="0">
                <a:solidFill>
                  <a:schemeClr val="lt1"/>
                </a:solidFill>
                <a:latin typeface="Montserrat"/>
                <a:ea typeface="Montserrat"/>
                <a:cs typeface="Montserrat"/>
                <a:sym typeface="Montserrat"/>
              </a:rPr>
              <a:t>Problem</a:t>
            </a:r>
            <a:endParaRPr b="1" dirty="0">
              <a:solidFill>
                <a:schemeClr val="lt1"/>
              </a:solidFill>
              <a:latin typeface="Montserrat"/>
              <a:ea typeface="Montserrat"/>
              <a:cs typeface="Montserrat"/>
              <a:sym typeface="Montserrat"/>
            </a:endParaRPr>
          </a:p>
        </p:txBody>
      </p:sp>
      <p:sp>
        <p:nvSpPr>
          <p:cNvPr id="77" name="Google Shape;77;p15"/>
          <p:cNvSpPr txBox="1">
            <a:spLocks noGrp="1"/>
          </p:cNvSpPr>
          <p:nvPr>
            <p:ph type="body" idx="1"/>
          </p:nvPr>
        </p:nvSpPr>
        <p:spPr>
          <a:xfrm>
            <a:off x="921300" y="1955300"/>
            <a:ext cx="401700" cy="3867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3000" b="1" i="1">
                <a:solidFill>
                  <a:srgbClr val="76F4A6"/>
                </a:solidFill>
                <a:latin typeface="Montserrat"/>
                <a:ea typeface="Montserrat"/>
                <a:cs typeface="Montserrat"/>
                <a:sym typeface="Montserrat"/>
              </a:rPr>
              <a:t>1</a:t>
            </a:r>
            <a:endParaRPr sz="3000" b="1" i="1">
              <a:solidFill>
                <a:srgbClr val="76F4A6"/>
              </a:solidFill>
              <a:latin typeface="Montserrat"/>
              <a:ea typeface="Montserrat"/>
              <a:cs typeface="Montserrat"/>
              <a:sym typeface="Montserrat"/>
            </a:endParaRPr>
          </a:p>
        </p:txBody>
      </p:sp>
      <p:cxnSp>
        <p:nvCxnSpPr>
          <p:cNvPr id="78" name="Google Shape;78;p15"/>
          <p:cNvCxnSpPr/>
          <p:nvPr/>
        </p:nvCxnSpPr>
        <p:spPr>
          <a:xfrm>
            <a:off x="921300" y="2713284"/>
            <a:ext cx="2229900" cy="0"/>
          </a:xfrm>
          <a:prstGeom prst="straightConnector1">
            <a:avLst/>
          </a:prstGeom>
          <a:noFill/>
          <a:ln w="19050" cap="flat" cmpd="sng">
            <a:solidFill>
              <a:srgbClr val="76F4A6"/>
            </a:solidFill>
            <a:prstDash val="solid"/>
            <a:round/>
            <a:headEnd type="none" w="med" len="med"/>
            <a:tailEnd type="none" w="med" len="med"/>
          </a:ln>
        </p:spPr>
      </p:cxnSp>
      <p:sp>
        <p:nvSpPr>
          <p:cNvPr id="79" name="Google Shape;79;p15"/>
          <p:cNvSpPr txBox="1">
            <a:spLocks noGrp="1"/>
          </p:cNvSpPr>
          <p:nvPr>
            <p:ph type="body" idx="1"/>
          </p:nvPr>
        </p:nvSpPr>
        <p:spPr>
          <a:xfrm>
            <a:off x="1246800" y="2097069"/>
            <a:ext cx="1828200" cy="3867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700" dirty="0">
                <a:solidFill>
                  <a:srgbClr val="76F4A6"/>
                </a:solidFill>
                <a:latin typeface="Source Sans Pro SemiBold"/>
                <a:ea typeface="Source Sans Pro SemiBold"/>
                <a:cs typeface="Source Sans Pro SemiBold"/>
                <a:sym typeface="Source Sans Pro SemiBold"/>
              </a:rPr>
              <a:t>痛點1</a:t>
            </a:r>
            <a:endParaRPr sz="1700" dirty="0">
              <a:solidFill>
                <a:srgbClr val="76F4A6"/>
              </a:solidFill>
              <a:latin typeface="Source Sans Pro SemiBold"/>
              <a:ea typeface="Source Sans Pro SemiBold"/>
              <a:cs typeface="Source Sans Pro SemiBold"/>
              <a:sym typeface="Source Sans Pro SemiBold"/>
            </a:endParaRPr>
          </a:p>
        </p:txBody>
      </p:sp>
      <p:sp>
        <p:nvSpPr>
          <p:cNvPr id="80" name="Google Shape;80;p15"/>
          <p:cNvSpPr txBox="1">
            <a:spLocks noGrp="1"/>
          </p:cNvSpPr>
          <p:nvPr>
            <p:ph type="body" idx="1"/>
          </p:nvPr>
        </p:nvSpPr>
        <p:spPr>
          <a:xfrm>
            <a:off x="921307" y="2614159"/>
            <a:ext cx="2229900" cy="65405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lang="en-US" altLang="zh-TW" sz="1000" dirty="0">
              <a:solidFill>
                <a:schemeClr val="lt1"/>
              </a:solidFill>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zh-TW" sz="10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內文說明內文說明內文說明內文說明內文說明內文說明內文說明內文說明內文說明內文說明內文說明內文說明內文說明內文說明內文說明內文說明內文說明內文說明內文說明內文說明</a:t>
            </a:r>
            <a:endParaRPr sz="1000" dirty="0">
              <a:solidFill>
                <a:schemeClr val="lt1"/>
              </a:solidFill>
              <a:latin typeface="Source Sans Pro"/>
              <a:ea typeface="Source Sans Pro"/>
              <a:cs typeface="Source Sans Pro"/>
              <a:sym typeface="Source Sans Pro"/>
            </a:endParaRPr>
          </a:p>
        </p:txBody>
      </p:sp>
      <p:sp>
        <p:nvSpPr>
          <p:cNvPr id="81" name="Google Shape;81;p15"/>
          <p:cNvSpPr txBox="1">
            <a:spLocks noGrp="1"/>
          </p:cNvSpPr>
          <p:nvPr>
            <p:ph type="body" idx="1"/>
          </p:nvPr>
        </p:nvSpPr>
        <p:spPr>
          <a:xfrm>
            <a:off x="3457050" y="1955300"/>
            <a:ext cx="401700" cy="3867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3000" b="1" i="1" dirty="0">
                <a:solidFill>
                  <a:srgbClr val="76F4A6"/>
                </a:solidFill>
                <a:latin typeface="Montserrat"/>
                <a:ea typeface="Montserrat"/>
                <a:cs typeface="Montserrat"/>
                <a:sym typeface="Montserrat"/>
              </a:rPr>
              <a:t>2</a:t>
            </a:r>
            <a:endParaRPr sz="3000" b="1" i="1" dirty="0">
              <a:solidFill>
                <a:srgbClr val="76F4A6"/>
              </a:solidFill>
              <a:latin typeface="Montserrat"/>
              <a:ea typeface="Montserrat"/>
              <a:cs typeface="Montserrat"/>
              <a:sym typeface="Montserrat"/>
            </a:endParaRPr>
          </a:p>
        </p:txBody>
      </p:sp>
      <p:cxnSp>
        <p:nvCxnSpPr>
          <p:cNvPr id="82" name="Google Shape;82;p15"/>
          <p:cNvCxnSpPr/>
          <p:nvPr/>
        </p:nvCxnSpPr>
        <p:spPr>
          <a:xfrm>
            <a:off x="3457050" y="2720968"/>
            <a:ext cx="2229900" cy="0"/>
          </a:xfrm>
          <a:prstGeom prst="straightConnector1">
            <a:avLst/>
          </a:prstGeom>
          <a:noFill/>
          <a:ln w="19050" cap="flat" cmpd="sng">
            <a:solidFill>
              <a:srgbClr val="76F4A6"/>
            </a:solidFill>
            <a:prstDash val="solid"/>
            <a:round/>
            <a:headEnd type="none" w="med" len="med"/>
            <a:tailEnd type="none" w="med" len="med"/>
          </a:ln>
        </p:spPr>
      </p:cxnSp>
      <p:sp>
        <p:nvSpPr>
          <p:cNvPr id="83" name="Google Shape;83;p15"/>
          <p:cNvSpPr txBox="1">
            <a:spLocks noGrp="1"/>
          </p:cNvSpPr>
          <p:nvPr>
            <p:ph type="body" idx="1"/>
          </p:nvPr>
        </p:nvSpPr>
        <p:spPr>
          <a:xfrm>
            <a:off x="3782550" y="2097069"/>
            <a:ext cx="1828200" cy="3867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700" dirty="0">
                <a:solidFill>
                  <a:srgbClr val="76F4A6"/>
                </a:solidFill>
                <a:latin typeface="Source Sans Pro SemiBold"/>
                <a:ea typeface="Source Sans Pro SemiBold"/>
                <a:cs typeface="Source Sans Pro SemiBold"/>
                <a:sym typeface="Source Sans Pro SemiBold"/>
              </a:rPr>
              <a:t>痛點2</a:t>
            </a:r>
            <a:endParaRPr sz="1700" dirty="0">
              <a:solidFill>
                <a:srgbClr val="76F4A6"/>
              </a:solidFill>
              <a:latin typeface="Source Sans Pro SemiBold"/>
              <a:ea typeface="Source Sans Pro SemiBold"/>
              <a:cs typeface="Source Sans Pro SemiBold"/>
              <a:sym typeface="Source Sans Pro SemiBold"/>
            </a:endParaRPr>
          </a:p>
        </p:txBody>
      </p:sp>
      <p:sp>
        <p:nvSpPr>
          <p:cNvPr id="84" name="Google Shape;84;p15"/>
          <p:cNvSpPr txBox="1">
            <a:spLocks noGrp="1"/>
          </p:cNvSpPr>
          <p:nvPr>
            <p:ph type="body" idx="1"/>
          </p:nvPr>
        </p:nvSpPr>
        <p:spPr>
          <a:xfrm>
            <a:off x="3457057" y="2606475"/>
            <a:ext cx="22299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lang="en-US" altLang="zh-TW" sz="1000" dirty="0">
              <a:solidFill>
                <a:schemeClr val="lt1"/>
              </a:solidFill>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zh-TW" sz="10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內文說明內文說明內文說明內文說明內文說明內文說明內文說明內文說明內文說明內文說明內文說明內文說明內文說明內文說明內文說明內文說明內文說明內文說明內文說明內文說明</a:t>
            </a:r>
            <a:endParaRPr sz="1000" dirty="0">
              <a:solidFill>
                <a:schemeClr val="lt1"/>
              </a:solidFill>
              <a:latin typeface="Source Sans Pro"/>
              <a:ea typeface="Source Sans Pro"/>
              <a:cs typeface="Source Sans Pro"/>
              <a:sym typeface="Source Sans Pro"/>
            </a:endParaRPr>
          </a:p>
        </p:txBody>
      </p:sp>
      <p:sp>
        <p:nvSpPr>
          <p:cNvPr id="85" name="Google Shape;85;p15"/>
          <p:cNvSpPr txBox="1">
            <a:spLocks noGrp="1"/>
          </p:cNvSpPr>
          <p:nvPr>
            <p:ph type="body" idx="1"/>
          </p:nvPr>
        </p:nvSpPr>
        <p:spPr>
          <a:xfrm>
            <a:off x="5992800" y="1955300"/>
            <a:ext cx="401700" cy="3867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3000" b="1" i="1">
                <a:solidFill>
                  <a:srgbClr val="76F4A6"/>
                </a:solidFill>
                <a:latin typeface="Montserrat"/>
                <a:ea typeface="Montserrat"/>
                <a:cs typeface="Montserrat"/>
                <a:sym typeface="Montserrat"/>
              </a:rPr>
              <a:t>3</a:t>
            </a:r>
            <a:endParaRPr sz="3000" b="1" i="1">
              <a:solidFill>
                <a:srgbClr val="76F4A6"/>
              </a:solidFill>
              <a:latin typeface="Montserrat"/>
              <a:ea typeface="Montserrat"/>
              <a:cs typeface="Montserrat"/>
              <a:sym typeface="Montserrat"/>
            </a:endParaRPr>
          </a:p>
        </p:txBody>
      </p:sp>
      <p:cxnSp>
        <p:nvCxnSpPr>
          <p:cNvPr id="86" name="Google Shape;86;p15"/>
          <p:cNvCxnSpPr/>
          <p:nvPr/>
        </p:nvCxnSpPr>
        <p:spPr>
          <a:xfrm>
            <a:off x="5992800" y="2720968"/>
            <a:ext cx="2229900" cy="0"/>
          </a:xfrm>
          <a:prstGeom prst="straightConnector1">
            <a:avLst/>
          </a:prstGeom>
          <a:noFill/>
          <a:ln w="19050" cap="flat" cmpd="sng">
            <a:solidFill>
              <a:srgbClr val="76F4A6"/>
            </a:solidFill>
            <a:prstDash val="solid"/>
            <a:round/>
            <a:headEnd type="none" w="med" len="med"/>
            <a:tailEnd type="none" w="med" len="med"/>
          </a:ln>
        </p:spPr>
      </p:cxnSp>
      <p:sp>
        <p:nvSpPr>
          <p:cNvPr id="87" name="Google Shape;87;p15"/>
          <p:cNvSpPr txBox="1">
            <a:spLocks noGrp="1"/>
          </p:cNvSpPr>
          <p:nvPr>
            <p:ph type="body" idx="1"/>
          </p:nvPr>
        </p:nvSpPr>
        <p:spPr>
          <a:xfrm>
            <a:off x="6318300" y="2097069"/>
            <a:ext cx="1828200" cy="3867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700">
                <a:solidFill>
                  <a:srgbClr val="76F4A6"/>
                </a:solidFill>
                <a:latin typeface="Source Sans Pro SemiBold"/>
                <a:ea typeface="Source Sans Pro SemiBold"/>
                <a:cs typeface="Source Sans Pro SemiBold"/>
                <a:sym typeface="Source Sans Pro SemiBold"/>
              </a:rPr>
              <a:t>痛點3</a:t>
            </a:r>
            <a:endParaRPr sz="1700">
              <a:solidFill>
                <a:srgbClr val="76F4A6"/>
              </a:solidFill>
              <a:latin typeface="Source Sans Pro SemiBold"/>
              <a:ea typeface="Source Sans Pro SemiBold"/>
              <a:cs typeface="Source Sans Pro SemiBold"/>
              <a:sym typeface="Source Sans Pro SemiBold"/>
            </a:endParaRPr>
          </a:p>
        </p:txBody>
      </p:sp>
      <p:sp>
        <p:nvSpPr>
          <p:cNvPr id="88" name="Google Shape;88;p15"/>
          <p:cNvSpPr txBox="1">
            <a:spLocks noGrp="1"/>
          </p:cNvSpPr>
          <p:nvPr>
            <p:ph type="body" idx="1"/>
          </p:nvPr>
        </p:nvSpPr>
        <p:spPr>
          <a:xfrm>
            <a:off x="5992807" y="2606475"/>
            <a:ext cx="22299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lang="en-US" altLang="zh-TW" sz="1000" dirty="0">
              <a:solidFill>
                <a:schemeClr val="lt1"/>
              </a:solidFill>
              <a:latin typeface="Source Sans Pro"/>
              <a:ea typeface="Source Sans Pro"/>
              <a:cs typeface="Source Sans Pro"/>
              <a:sym typeface="Source Sans Pro"/>
            </a:endParaRPr>
          </a:p>
          <a:p>
            <a:pPr marL="0" lvl="0" indent="0" algn="l" rtl="0">
              <a:lnSpc>
                <a:spcPct val="150000"/>
              </a:lnSpc>
              <a:spcBef>
                <a:spcPts val="0"/>
              </a:spcBef>
              <a:spcAft>
                <a:spcPts val="0"/>
              </a:spcAft>
              <a:buNone/>
            </a:pPr>
            <a:r>
              <a:rPr lang="zh-TW" sz="10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內文說明內文說明內文說明內文說明內文說明內文說明內文說明內文說明內文說明內文說明內文說明內文說明內文說明內文說明內文說明內文說明內文說明內文說明內文說明內文說明</a:t>
            </a:r>
            <a:endParaRPr sz="1000" dirty="0">
              <a:solidFill>
                <a:schemeClr val="lt1"/>
              </a:solidFill>
              <a:latin typeface="Source Sans Pro"/>
              <a:ea typeface="Source Sans Pro"/>
              <a:cs typeface="Source Sans Pro"/>
              <a:sym typeface="Source Sans Pro"/>
            </a:endParaRPr>
          </a:p>
        </p:txBody>
      </p:sp>
      <p:sp>
        <p:nvSpPr>
          <p:cNvPr id="89" name="Google Shape;89;p15"/>
          <p:cNvSpPr/>
          <p:nvPr/>
        </p:nvSpPr>
        <p:spPr>
          <a:xfrm rot="-5400000">
            <a:off x="4235039" y="245163"/>
            <a:ext cx="654049" cy="9163776"/>
          </a:xfrm>
          <a:custGeom>
            <a:avLst/>
            <a:gdLst/>
            <a:ahLst/>
            <a:cxnLst/>
            <a:rect l="l" t="t" r="r" b="b"/>
            <a:pathLst>
              <a:path w="35677" h="206136" extrusionOk="0">
                <a:moveTo>
                  <a:pt x="0" y="396"/>
                </a:moveTo>
                <a:lnTo>
                  <a:pt x="28" y="206136"/>
                </a:lnTo>
                <a:lnTo>
                  <a:pt x="35677" y="206136"/>
                </a:lnTo>
                <a:lnTo>
                  <a:pt x="15570" y="0"/>
                </a:lnTo>
                <a:close/>
              </a:path>
            </a:pathLst>
          </a:custGeom>
          <a:solidFill>
            <a:srgbClr val="76F4A6">
              <a:alpha val="50600"/>
            </a:srgbClr>
          </a:solid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6F4A6">
            <a:alpha val="16069"/>
          </a:srgbClr>
        </a:solidFill>
        <a:effectLst/>
      </p:bgPr>
    </p:bg>
    <p:spTree>
      <p:nvGrpSpPr>
        <p:cNvPr id="1" name="Shape 93"/>
        <p:cNvGrpSpPr/>
        <p:nvPr/>
      </p:nvGrpSpPr>
      <p:grpSpPr>
        <a:xfrm>
          <a:off x="0" y="0"/>
          <a:ext cx="0" cy="0"/>
          <a:chOff x="0" y="0"/>
          <a:chExt cx="0" cy="0"/>
        </a:xfrm>
      </p:grpSpPr>
      <p:sp>
        <p:nvSpPr>
          <p:cNvPr id="94" name="Google Shape;94;p16"/>
          <p:cNvSpPr/>
          <p:nvPr/>
        </p:nvSpPr>
        <p:spPr>
          <a:xfrm>
            <a:off x="0" y="2388400"/>
            <a:ext cx="9144000" cy="2755200"/>
          </a:xfrm>
          <a:prstGeom prst="rect">
            <a:avLst/>
          </a:prstGeom>
          <a:solidFill>
            <a:srgbClr val="004E5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16"/>
          <p:cNvSpPr txBox="1">
            <a:spLocks noGrp="1"/>
          </p:cNvSpPr>
          <p:nvPr>
            <p:ph type="body" idx="1"/>
          </p:nvPr>
        </p:nvSpPr>
        <p:spPr>
          <a:xfrm>
            <a:off x="311710" y="1017725"/>
            <a:ext cx="64155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100">
                <a:solidFill>
                  <a:srgbClr val="666666"/>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內文說明內文說明內文說明內文說明內文說明內文說明內文說明內文說明內文說明內文說明內文說明內文說明內文說明內文說明內文說明內文說明內文說明內文說明內文說明內文說明</a:t>
            </a:r>
            <a:endParaRPr sz="1100">
              <a:solidFill>
                <a:srgbClr val="666666"/>
              </a:solidFill>
              <a:latin typeface="Source Sans Pro"/>
              <a:ea typeface="Source Sans Pro"/>
              <a:cs typeface="Source Sans Pro"/>
              <a:sym typeface="Source Sans Pro"/>
            </a:endParaRPr>
          </a:p>
        </p:txBody>
      </p:sp>
      <p:sp>
        <p:nvSpPr>
          <p:cNvPr id="96" name="Google Shape;96;p16"/>
          <p:cNvSpPr txBox="1">
            <a:spLocks noGrp="1"/>
          </p:cNvSpPr>
          <p:nvPr>
            <p:ph type="title"/>
          </p:nvPr>
        </p:nvSpPr>
        <p:spPr>
          <a:xfrm>
            <a:off x="311700" y="445025"/>
            <a:ext cx="177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rgbClr val="004E5B"/>
                </a:solidFill>
                <a:latin typeface="Montserrat"/>
                <a:ea typeface="Montserrat"/>
                <a:cs typeface="Montserrat"/>
                <a:sym typeface="Montserrat"/>
              </a:rPr>
              <a:t>Solution</a:t>
            </a:r>
            <a:endParaRPr b="1">
              <a:solidFill>
                <a:srgbClr val="004E5B"/>
              </a:solidFill>
              <a:latin typeface="Montserrat"/>
              <a:ea typeface="Montserrat"/>
              <a:cs typeface="Montserrat"/>
              <a:sym typeface="Montserrat"/>
            </a:endParaRPr>
          </a:p>
        </p:txBody>
      </p:sp>
      <p:sp>
        <p:nvSpPr>
          <p:cNvPr id="97" name="Google Shape;97;p16"/>
          <p:cNvSpPr txBox="1">
            <a:spLocks noGrp="1"/>
          </p:cNvSpPr>
          <p:nvPr>
            <p:ph type="body" idx="1"/>
          </p:nvPr>
        </p:nvSpPr>
        <p:spPr>
          <a:xfrm>
            <a:off x="1546100" y="3031496"/>
            <a:ext cx="12783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300" dirty="0">
                <a:solidFill>
                  <a:schemeClr val="lt1"/>
                </a:solidFill>
                <a:latin typeface="Source Sans Pro SemiBold"/>
                <a:ea typeface="Source Sans Pro SemiBold"/>
                <a:cs typeface="Source Sans Pro SemiBold"/>
                <a:sym typeface="Source Sans Pro SemiBold"/>
              </a:rPr>
              <a:t>功能 / 特色1</a:t>
            </a:r>
            <a:endParaRPr sz="1300" dirty="0">
              <a:solidFill>
                <a:schemeClr val="lt1"/>
              </a:solidFill>
              <a:latin typeface="Source Sans Pro SemiBold"/>
              <a:ea typeface="Source Sans Pro SemiBold"/>
              <a:cs typeface="Source Sans Pro SemiBold"/>
              <a:sym typeface="Source Sans Pro SemiBold"/>
            </a:endParaRPr>
          </a:p>
        </p:txBody>
      </p:sp>
      <p:sp>
        <p:nvSpPr>
          <p:cNvPr id="98" name="Google Shape;98;p16"/>
          <p:cNvSpPr/>
          <p:nvPr/>
        </p:nvSpPr>
        <p:spPr>
          <a:xfrm>
            <a:off x="1546200" y="1738079"/>
            <a:ext cx="1278300" cy="1278300"/>
          </a:xfrm>
          <a:prstGeom prst="ellipse">
            <a:avLst/>
          </a:prstGeom>
          <a:solidFill>
            <a:schemeClr val="lt1"/>
          </a:solidFill>
          <a:ln>
            <a:noFill/>
          </a:ln>
          <a:effectLst>
            <a:outerShdw blurRad="157163" dist="19050" dir="5400000" algn="bl" rotWithShape="0">
              <a:srgbClr val="004E5B">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3932850" y="1738079"/>
            <a:ext cx="1278300" cy="1278300"/>
          </a:xfrm>
          <a:prstGeom prst="ellipse">
            <a:avLst/>
          </a:prstGeom>
          <a:solidFill>
            <a:schemeClr val="lt1"/>
          </a:solidFill>
          <a:ln>
            <a:noFill/>
          </a:ln>
          <a:effectLst>
            <a:outerShdw blurRad="157163" dist="19050" dir="5400000" algn="bl" rotWithShape="0">
              <a:srgbClr val="004E5B">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6319350" y="1738079"/>
            <a:ext cx="1278300" cy="1278300"/>
          </a:xfrm>
          <a:prstGeom prst="ellipse">
            <a:avLst/>
          </a:prstGeom>
          <a:solidFill>
            <a:schemeClr val="lt1"/>
          </a:solidFill>
          <a:ln>
            <a:noFill/>
          </a:ln>
          <a:effectLst>
            <a:outerShdw blurRad="157163" dist="19050" dir="5400000" algn="bl" rotWithShape="0">
              <a:srgbClr val="004E5B">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txBox="1">
            <a:spLocks noGrp="1"/>
          </p:cNvSpPr>
          <p:nvPr>
            <p:ph type="body" idx="1"/>
          </p:nvPr>
        </p:nvSpPr>
        <p:spPr>
          <a:xfrm>
            <a:off x="3932850" y="3039180"/>
            <a:ext cx="12783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300" dirty="0">
                <a:solidFill>
                  <a:schemeClr val="lt1"/>
                </a:solidFill>
                <a:latin typeface="Source Sans Pro SemiBold"/>
                <a:ea typeface="Source Sans Pro SemiBold"/>
                <a:cs typeface="Source Sans Pro SemiBold"/>
                <a:sym typeface="Source Sans Pro SemiBold"/>
              </a:rPr>
              <a:t>功能 / 特色2</a:t>
            </a:r>
            <a:endParaRPr sz="1300" dirty="0">
              <a:solidFill>
                <a:schemeClr val="lt1"/>
              </a:solidFill>
              <a:latin typeface="Source Sans Pro SemiBold"/>
              <a:ea typeface="Source Sans Pro SemiBold"/>
              <a:cs typeface="Source Sans Pro SemiBold"/>
              <a:sym typeface="Source Sans Pro SemiBold"/>
            </a:endParaRPr>
          </a:p>
        </p:txBody>
      </p:sp>
      <p:sp>
        <p:nvSpPr>
          <p:cNvPr id="102" name="Google Shape;102;p16"/>
          <p:cNvSpPr txBox="1">
            <a:spLocks noGrp="1"/>
          </p:cNvSpPr>
          <p:nvPr>
            <p:ph type="body" idx="1"/>
          </p:nvPr>
        </p:nvSpPr>
        <p:spPr>
          <a:xfrm>
            <a:off x="6319450" y="3039180"/>
            <a:ext cx="12783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300" dirty="0">
                <a:solidFill>
                  <a:schemeClr val="lt1"/>
                </a:solidFill>
                <a:latin typeface="Source Sans Pro SemiBold"/>
                <a:ea typeface="Source Sans Pro SemiBold"/>
                <a:cs typeface="Source Sans Pro SemiBold"/>
                <a:sym typeface="Source Sans Pro SemiBold"/>
              </a:rPr>
              <a:t>功能 / 特色3</a:t>
            </a:r>
            <a:endParaRPr sz="1300" dirty="0">
              <a:solidFill>
                <a:schemeClr val="lt1"/>
              </a:solidFill>
              <a:latin typeface="Source Sans Pro SemiBold"/>
              <a:ea typeface="Source Sans Pro SemiBold"/>
              <a:cs typeface="Source Sans Pro SemiBold"/>
              <a:sym typeface="Source Sans Pro SemiBold"/>
            </a:endParaRPr>
          </a:p>
        </p:txBody>
      </p:sp>
      <p:cxnSp>
        <p:nvCxnSpPr>
          <p:cNvPr id="103" name="Google Shape;103;p16"/>
          <p:cNvCxnSpPr/>
          <p:nvPr/>
        </p:nvCxnSpPr>
        <p:spPr>
          <a:xfrm>
            <a:off x="1128350" y="3635860"/>
            <a:ext cx="2113800" cy="0"/>
          </a:xfrm>
          <a:prstGeom prst="straightConnector1">
            <a:avLst/>
          </a:prstGeom>
          <a:noFill/>
          <a:ln w="19050" cap="flat" cmpd="sng">
            <a:solidFill>
              <a:srgbClr val="76F4A6"/>
            </a:solidFill>
            <a:prstDash val="solid"/>
            <a:round/>
            <a:headEnd type="none" w="med" len="med"/>
            <a:tailEnd type="none" w="med" len="med"/>
          </a:ln>
        </p:spPr>
      </p:cxnSp>
      <p:sp>
        <p:nvSpPr>
          <p:cNvPr id="104" name="Google Shape;104;p16"/>
          <p:cNvSpPr txBox="1">
            <a:spLocks noGrp="1"/>
          </p:cNvSpPr>
          <p:nvPr>
            <p:ph type="body" idx="1"/>
          </p:nvPr>
        </p:nvSpPr>
        <p:spPr>
          <a:xfrm>
            <a:off x="1070400" y="3627611"/>
            <a:ext cx="2229900" cy="88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0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a:t>
            </a:r>
            <a:endParaRPr sz="1000" dirty="0">
              <a:solidFill>
                <a:schemeClr val="lt1"/>
              </a:solidFill>
              <a:latin typeface="Source Sans Pro"/>
              <a:ea typeface="Source Sans Pro"/>
              <a:cs typeface="Source Sans Pro"/>
              <a:sym typeface="Source Sans Pro"/>
            </a:endParaRPr>
          </a:p>
        </p:txBody>
      </p:sp>
      <p:cxnSp>
        <p:nvCxnSpPr>
          <p:cNvPr id="105" name="Google Shape;105;p16"/>
          <p:cNvCxnSpPr/>
          <p:nvPr/>
        </p:nvCxnSpPr>
        <p:spPr>
          <a:xfrm>
            <a:off x="3515000" y="3635860"/>
            <a:ext cx="2113800" cy="0"/>
          </a:xfrm>
          <a:prstGeom prst="straightConnector1">
            <a:avLst/>
          </a:prstGeom>
          <a:noFill/>
          <a:ln w="19050" cap="flat" cmpd="sng">
            <a:solidFill>
              <a:srgbClr val="76F4A6"/>
            </a:solidFill>
            <a:prstDash val="solid"/>
            <a:round/>
            <a:headEnd type="none" w="med" len="med"/>
            <a:tailEnd type="none" w="med" len="med"/>
          </a:ln>
        </p:spPr>
      </p:cxnSp>
      <p:sp>
        <p:nvSpPr>
          <p:cNvPr id="106" name="Google Shape;106;p16"/>
          <p:cNvSpPr txBox="1">
            <a:spLocks noGrp="1"/>
          </p:cNvSpPr>
          <p:nvPr>
            <p:ph type="body" idx="1"/>
          </p:nvPr>
        </p:nvSpPr>
        <p:spPr>
          <a:xfrm>
            <a:off x="3457050" y="3635295"/>
            <a:ext cx="2229900" cy="88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0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a:t>
            </a:r>
            <a:endParaRPr sz="1000" dirty="0">
              <a:solidFill>
                <a:schemeClr val="lt1"/>
              </a:solidFill>
              <a:latin typeface="Source Sans Pro"/>
              <a:ea typeface="Source Sans Pro"/>
              <a:cs typeface="Source Sans Pro"/>
              <a:sym typeface="Source Sans Pro"/>
            </a:endParaRPr>
          </a:p>
        </p:txBody>
      </p:sp>
      <p:cxnSp>
        <p:nvCxnSpPr>
          <p:cNvPr id="107" name="Google Shape;107;p16"/>
          <p:cNvCxnSpPr/>
          <p:nvPr/>
        </p:nvCxnSpPr>
        <p:spPr>
          <a:xfrm>
            <a:off x="5901650" y="3635860"/>
            <a:ext cx="2113800" cy="0"/>
          </a:xfrm>
          <a:prstGeom prst="straightConnector1">
            <a:avLst/>
          </a:prstGeom>
          <a:noFill/>
          <a:ln w="19050" cap="flat" cmpd="sng">
            <a:solidFill>
              <a:srgbClr val="76F4A6"/>
            </a:solidFill>
            <a:prstDash val="solid"/>
            <a:round/>
            <a:headEnd type="none" w="med" len="med"/>
            <a:tailEnd type="none" w="med" len="med"/>
          </a:ln>
        </p:spPr>
      </p:cxnSp>
      <p:sp>
        <p:nvSpPr>
          <p:cNvPr id="108" name="Google Shape;108;p16"/>
          <p:cNvSpPr txBox="1">
            <a:spLocks noGrp="1"/>
          </p:cNvSpPr>
          <p:nvPr>
            <p:ph type="body" idx="1"/>
          </p:nvPr>
        </p:nvSpPr>
        <p:spPr>
          <a:xfrm>
            <a:off x="5843700" y="3627611"/>
            <a:ext cx="2229900" cy="88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0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a:t>
            </a:r>
            <a:endParaRPr sz="1000" dirty="0">
              <a:solidFill>
                <a:schemeClr val="lt1"/>
              </a:solidFill>
              <a:latin typeface="Source Sans Pro"/>
              <a:ea typeface="Source Sans Pro"/>
              <a:cs typeface="Source Sans Pro"/>
              <a:sym typeface="Source Sans Pro"/>
            </a:endParaRPr>
          </a:p>
        </p:txBody>
      </p:sp>
      <p:sp>
        <p:nvSpPr>
          <p:cNvPr id="109" name="Google Shape;109;p16"/>
          <p:cNvSpPr/>
          <p:nvPr/>
        </p:nvSpPr>
        <p:spPr>
          <a:xfrm>
            <a:off x="1898861" y="2089825"/>
            <a:ext cx="578357" cy="572678"/>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10" name="Google Shape;110;p16"/>
          <p:cNvGrpSpPr/>
          <p:nvPr/>
        </p:nvGrpSpPr>
        <p:grpSpPr>
          <a:xfrm>
            <a:off x="4322664" y="2097574"/>
            <a:ext cx="544780" cy="539104"/>
            <a:chOff x="3282325" y="2035675"/>
            <a:chExt cx="459575" cy="454825"/>
          </a:xfrm>
        </p:grpSpPr>
        <p:sp>
          <p:nvSpPr>
            <p:cNvPr id="111" name="Google Shape;111;p16"/>
            <p:cNvSpPr/>
            <p:nvPr/>
          </p:nvSpPr>
          <p:spPr>
            <a:xfrm>
              <a:off x="3337050" y="2234125"/>
              <a:ext cx="85925" cy="206325"/>
            </a:xfrm>
            <a:custGeom>
              <a:avLst/>
              <a:gdLst/>
              <a:ahLst/>
              <a:cxnLst/>
              <a:rect l="l" t="t" r="r" b="b"/>
              <a:pathLst>
                <a:path w="3437" h="8253" extrusionOk="0">
                  <a:moveTo>
                    <a:pt x="2305" y="1133"/>
                  </a:moveTo>
                  <a:lnTo>
                    <a:pt x="2305" y="7120"/>
                  </a:lnTo>
                  <a:lnTo>
                    <a:pt x="1133" y="7120"/>
                  </a:lnTo>
                  <a:lnTo>
                    <a:pt x="1133" y="1133"/>
                  </a:lnTo>
                  <a:close/>
                  <a:moveTo>
                    <a:pt x="568" y="0"/>
                  </a:moveTo>
                  <a:cubicBezTo>
                    <a:pt x="254" y="0"/>
                    <a:pt x="1" y="254"/>
                    <a:pt x="1" y="568"/>
                  </a:cubicBezTo>
                  <a:lnTo>
                    <a:pt x="1" y="7688"/>
                  </a:lnTo>
                  <a:cubicBezTo>
                    <a:pt x="1" y="7999"/>
                    <a:pt x="254" y="8253"/>
                    <a:pt x="568" y="8253"/>
                  </a:cubicBezTo>
                  <a:lnTo>
                    <a:pt x="2869" y="8253"/>
                  </a:lnTo>
                  <a:cubicBezTo>
                    <a:pt x="3183" y="8253"/>
                    <a:pt x="3437" y="7999"/>
                    <a:pt x="3437" y="7688"/>
                  </a:cubicBezTo>
                  <a:lnTo>
                    <a:pt x="3437" y="568"/>
                  </a:lnTo>
                  <a:cubicBezTo>
                    <a:pt x="3437" y="254"/>
                    <a:pt x="3183" y="0"/>
                    <a:pt x="28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2" name="Google Shape;112;p16"/>
            <p:cNvSpPr/>
            <p:nvPr/>
          </p:nvSpPr>
          <p:spPr>
            <a:xfrm>
              <a:off x="3451275" y="2175475"/>
              <a:ext cx="84925" cy="264975"/>
            </a:xfrm>
            <a:custGeom>
              <a:avLst/>
              <a:gdLst/>
              <a:ahLst/>
              <a:cxnLst/>
              <a:rect l="l" t="t" r="r" b="b"/>
              <a:pathLst>
                <a:path w="3397" h="10599" extrusionOk="0">
                  <a:moveTo>
                    <a:pt x="2265" y="1133"/>
                  </a:moveTo>
                  <a:lnTo>
                    <a:pt x="2265" y="9466"/>
                  </a:lnTo>
                  <a:lnTo>
                    <a:pt x="1132" y="9466"/>
                  </a:lnTo>
                  <a:lnTo>
                    <a:pt x="1132" y="1133"/>
                  </a:lnTo>
                  <a:close/>
                  <a:moveTo>
                    <a:pt x="565" y="0"/>
                  </a:moveTo>
                  <a:cubicBezTo>
                    <a:pt x="254" y="0"/>
                    <a:pt x="0" y="254"/>
                    <a:pt x="0" y="565"/>
                  </a:cubicBezTo>
                  <a:lnTo>
                    <a:pt x="0" y="10034"/>
                  </a:lnTo>
                  <a:cubicBezTo>
                    <a:pt x="0" y="10345"/>
                    <a:pt x="254" y="10599"/>
                    <a:pt x="565" y="10599"/>
                  </a:cubicBezTo>
                  <a:lnTo>
                    <a:pt x="2829" y="10599"/>
                  </a:lnTo>
                  <a:cubicBezTo>
                    <a:pt x="3143" y="10599"/>
                    <a:pt x="3397" y="10345"/>
                    <a:pt x="3397" y="10034"/>
                  </a:cubicBezTo>
                  <a:lnTo>
                    <a:pt x="3397" y="565"/>
                  </a:lnTo>
                  <a:cubicBezTo>
                    <a:pt x="3397" y="254"/>
                    <a:pt x="3143" y="0"/>
                    <a:pt x="2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3" name="Google Shape;113;p16"/>
            <p:cNvSpPr/>
            <p:nvPr/>
          </p:nvSpPr>
          <p:spPr>
            <a:xfrm>
              <a:off x="3564500" y="2116825"/>
              <a:ext cx="84950" cy="323625"/>
            </a:xfrm>
            <a:custGeom>
              <a:avLst/>
              <a:gdLst/>
              <a:ahLst/>
              <a:cxnLst/>
              <a:rect l="l" t="t" r="r" b="b"/>
              <a:pathLst>
                <a:path w="3398" h="12945" extrusionOk="0">
                  <a:moveTo>
                    <a:pt x="2265" y="1132"/>
                  </a:moveTo>
                  <a:lnTo>
                    <a:pt x="2265" y="11812"/>
                  </a:lnTo>
                  <a:lnTo>
                    <a:pt x="1133" y="11812"/>
                  </a:lnTo>
                  <a:lnTo>
                    <a:pt x="1133" y="1132"/>
                  </a:lnTo>
                  <a:close/>
                  <a:moveTo>
                    <a:pt x="565" y="0"/>
                  </a:moveTo>
                  <a:cubicBezTo>
                    <a:pt x="254" y="0"/>
                    <a:pt x="0" y="251"/>
                    <a:pt x="0" y="565"/>
                  </a:cubicBezTo>
                  <a:lnTo>
                    <a:pt x="0" y="12380"/>
                  </a:lnTo>
                  <a:cubicBezTo>
                    <a:pt x="0" y="12691"/>
                    <a:pt x="254" y="12945"/>
                    <a:pt x="565" y="12945"/>
                  </a:cubicBezTo>
                  <a:lnTo>
                    <a:pt x="2829" y="12945"/>
                  </a:lnTo>
                  <a:cubicBezTo>
                    <a:pt x="3144" y="12945"/>
                    <a:pt x="3397" y="12691"/>
                    <a:pt x="3397" y="12380"/>
                  </a:cubicBezTo>
                  <a:lnTo>
                    <a:pt x="3397" y="565"/>
                  </a:lnTo>
                  <a:cubicBezTo>
                    <a:pt x="3397" y="251"/>
                    <a:pt x="3144" y="0"/>
                    <a:pt x="2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4" name="Google Shape;114;p16"/>
            <p:cNvSpPr/>
            <p:nvPr/>
          </p:nvSpPr>
          <p:spPr>
            <a:xfrm>
              <a:off x="3282325" y="2035675"/>
              <a:ext cx="459575" cy="454825"/>
            </a:xfrm>
            <a:custGeom>
              <a:avLst/>
              <a:gdLst/>
              <a:ahLst/>
              <a:cxnLst/>
              <a:rect l="l" t="t" r="r" b="b"/>
              <a:pathLst>
                <a:path w="18383" h="18193" extrusionOk="0">
                  <a:moveTo>
                    <a:pt x="568" y="0"/>
                  </a:moveTo>
                  <a:cubicBezTo>
                    <a:pt x="254" y="0"/>
                    <a:pt x="1" y="251"/>
                    <a:pt x="1" y="565"/>
                  </a:cubicBezTo>
                  <a:lnTo>
                    <a:pt x="1" y="17625"/>
                  </a:lnTo>
                  <a:cubicBezTo>
                    <a:pt x="1" y="17939"/>
                    <a:pt x="254" y="18192"/>
                    <a:pt x="568" y="18192"/>
                  </a:cubicBezTo>
                  <a:lnTo>
                    <a:pt x="17815" y="18192"/>
                  </a:lnTo>
                  <a:cubicBezTo>
                    <a:pt x="18129" y="18192"/>
                    <a:pt x="18383" y="17939"/>
                    <a:pt x="18383" y="17625"/>
                  </a:cubicBezTo>
                  <a:cubicBezTo>
                    <a:pt x="18383" y="17311"/>
                    <a:pt x="18129" y="17060"/>
                    <a:pt x="17815" y="17060"/>
                  </a:cubicBezTo>
                  <a:lnTo>
                    <a:pt x="1133" y="17060"/>
                  </a:lnTo>
                  <a:lnTo>
                    <a:pt x="1133" y="565"/>
                  </a:lnTo>
                  <a:cubicBezTo>
                    <a:pt x="1133" y="251"/>
                    <a:pt x="879" y="0"/>
                    <a:pt x="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5" name="Google Shape;115;p16"/>
          <p:cNvGrpSpPr/>
          <p:nvPr/>
        </p:nvGrpSpPr>
        <p:grpSpPr>
          <a:xfrm>
            <a:off x="6695060" y="2089834"/>
            <a:ext cx="526881" cy="572648"/>
            <a:chOff x="2100300" y="3804850"/>
            <a:chExt cx="444475" cy="483125"/>
          </a:xfrm>
        </p:grpSpPr>
        <p:sp>
          <p:nvSpPr>
            <p:cNvPr id="116" name="Google Shape;116;p16"/>
            <p:cNvSpPr/>
            <p:nvPr/>
          </p:nvSpPr>
          <p:spPr>
            <a:xfrm>
              <a:off x="2100300" y="3804850"/>
              <a:ext cx="444475" cy="483125"/>
            </a:xfrm>
            <a:custGeom>
              <a:avLst/>
              <a:gdLst/>
              <a:ahLst/>
              <a:cxnLst/>
              <a:rect l="l" t="t" r="r" b="b"/>
              <a:pathLst>
                <a:path w="17779" h="19325" extrusionOk="0">
                  <a:moveTo>
                    <a:pt x="2123" y="4001"/>
                  </a:moveTo>
                  <a:cubicBezTo>
                    <a:pt x="2627" y="4001"/>
                    <a:pt x="2881" y="4611"/>
                    <a:pt x="2524" y="4967"/>
                  </a:cubicBezTo>
                  <a:cubicBezTo>
                    <a:pt x="2408" y="5083"/>
                    <a:pt x="2265" y="5134"/>
                    <a:pt x="2126" y="5134"/>
                  </a:cubicBezTo>
                  <a:cubicBezTo>
                    <a:pt x="1835" y="5134"/>
                    <a:pt x="1558" y="4909"/>
                    <a:pt x="1558" y="4569"/>
                  </a:cubicBezTo>
                  <a:cubicBezTo>
                    <a:pt x="1558" y="4255"/>
                    <a:pt x="1809" y="4001"/>
                    <a:pt x="2123" y="4001"/>
                  </a:cubicBezTo>
                  <a:close/>
                  <a:moveTo>
                    <a:pt x="15710" y="4001"/>
                  </a:moveTo>
                  <a:cubicBezTo>
                    <a:pt x="16215" y="4001"/>
                    <a:pt x="16468" y="4611"/>
                    <a:pt x="16112" y="4967"/>
                  </a:cubicBezTo>
                  <a:cubicBezTo>
                    <a:pt x="15995" y="5083"/>
                    <a:pt x="15853" y="5134"/>
                    <a:pt x="15714" y="5134"/>
                  </a:cubicBezTo>
                  <a:cubicBezTo>
                    <a:pt x="15423" y="5134"/>
                    <a:pt x="15146" y="4909"/>
                    <a:pt x="15146" y="4569"/>
                  </a:cubicBezTo>
                  <a:cubicBezTo>
                    <a:pt x="15146" y="4255"/>
                    <a:pt x="15396" y="4001"/>
                    <a:pt x="15710" y="4001"/>
                  </a:cubicBezTo>
                  <a:close/>
                  <a:moveTo>
                    <a:pt x="8917" y="1132"/>
                  </a:moveTo>
                  <a:cubicBezTo>
                    <a:pt x="9551" y="1132"/>
                    <a:pt x="10251" y="1993"/>
                    <a:pt x="10789" y="3436"/>
                  </a:cubicBezTo>
                  <a:cubicBezTo>
                    <a:pt x="10894" y="3723"/>
                    <a:pt x="10994" y="4028"/>
                    <a:pt x="11084" y="4345"/>
                  </a:cubicBezTo>
                  <a:cubicBezTo>
                    <a:pt x="10345" y="4590"/>
                    <a:pt x="9623" y="4877"/>
                    <a:pt x="8917" y="5203"/>
                  </a:cubicBezTo>
                  <a:cubicBezTo>
                    <a:pt x="8210" y="4877"/>
                    <a:pt x="7488" y="4590"/>
                    <a:pt x="6749" y="4345"/>
                  </a:cubicBezTo>
                  <a:cubicBezTo>
                    <a:pt x="6842" y="4028"/>
                    <a:pt x="6939" y="3723"/>
                    <a:pt x="7044" y="3436"/>
                  </a:cubicBezTo>
                  <a:cubicBezTo>
                    <a:pt x="7582" y="1993"/>
                    <a:pt x="8282" y="1132"/>
                    <a:pt x="8917" y="1132"/>
                  </a:cubicBezTo>
                  <a:close/>
                  <a:moveTo>
                    <a:pt x="6483" y="5453"/>
                  </a:moveTo>
                  <a:cubicBezTo>
                    <a:pt x="6845" y="5577"/>
                    <a:pt x="7217" y="5713"/>
                    <a:pt x="7591" y="5867"/>
                  </a:cubicBezTo>
                  <a:cubicBezTo>
                    <a:pt x="7371" y="5985"/>
                    <a:pt x="7153" y="6105"/>
                    <a:pt x="6936" y="6229"/>
                  </a:cubicBezTo>
                  <a:cubicBezTo>
                    <a:pt x="6715" y="6356"/>
                    <a:pt x="6501" y="6486"/>
                    <a:pt x="6287" y="6619"/>
                  </a:cubicBezTo>
                  <a:cubicBezTo>
                    <a:pt x="6341" y="6217"/>
                    <a:pt x="6407" y="5831"/>
                    <a:pt x="6483" y="5453"/>
                  </a:cubicBezTo>
                  <a:close/>
                  <a:moveTo>
                    <a:pt x="11350" y="5453"/>
                  </a:moveTo>
                  <a:cubicBezTo>
                    <a:pt x="11426" y="5831"/>
                    <a:pt x="11492" y="6217"/>
                    <a:pt x="11546" y="6619"/>
                  </a:cubicBezTo>
                  <a:cubicBezTo>
                    <a:pt x="11335" y="6486"/>
                    <a:pt x="11118" y="6356"/>
                    <a:pt x="10897" y="6229"/>
                  </a:cubicBezTo>
                  <a:cubicBezTo>
                    <a:pt x="10677" y="6102"/>
                    <a:pt x="10459" y="5982"/>
                    <a:pt x="10242" y="5867"/>
                  </a:cubicBezTo>
                  <a:cubicBezTo>
                    <a:pt x="10619" y="5716"/>
                    <a:pt x="10988" y="5574"/>
                    <a:pt x="11350" y="5453"/>
                  </a:cubicBezTo>
                  <a:close/>
                  <a:moveTo>
                    <a:pt x="3799" y="4852"/>
                  </a:moveTo>
                  <a:cubicBezTo>
                    <a:pt x="4336" y="4904"/>
                    <a:pt x="4870" y="4997"/>
                    <a:pt x="5396" y="5133"/>
                  </a:cubicBezTo>
                  <a:cubicBezTo>
                    <a:pt x="5239" y="5894"/>
                    <a:pt x="5124" y="6661"/>
                    <a:pt x="5055" y="7434"/>
                  </a:cubicBezTo>
                  <a:cubicBezTo>
                    <a:pt x="4421" y="7881"/>
                    <a:pt x="3811" y="8361"/>
                    <a:pt x="3231" y="8877"/>
                  </a:cubicBezTo>
                  <a:cubicBezTo>
                    <a:pt x="3004" y="8645"/>
                    <a:pt x="2796" y="8412"/>
                    <a:pt x="2606" y="8180"/>
                  </a:cubicBezTo>
                  <a:cubicBezTo>
                    <a:pt x="1969" y="7404"/>
                    <a:pt x="1579" y="6691"/>
                    <a:pt x="1483" y="6139"/>
                  </a:cubicBezTo>
                  <a:lnTo>
                    <a:pt x="1483" y="6139"/>
                  </a:lnTo>
                  <a:cubicBezTo>
                    <a:pt x="1695" y="6225"/>
                    <a:pt x="1912" y="6266"/>
                    <a:pt x="2125" y="6266"/>
                  </a:cubicBezTo>
                  <a:cubicBezTo>
                    <a:pt x="2922" y="6266"/>
                    <a:pt x="3656" y="5698"/>
                    <a:pt x="3799" y="4852"/>
                  </a:cubicBezTo>
                  <a:close/>
                  <a:moveTo>
                    <a:pt x="14037" y="4852"/>
                  </a:moveTo>
                  <a:cubicBezTo>
                    <a:pt x="14180" y="5698"/>
                    <a:pt x="14914" y="6266"/>
                    <a:pt x="15711" y="6266"/>
                  </a:cubicBezTo>
                  <a:cubicBezTo>
                    <a:pt x="15924" y="6266"/>
                    <a:pt x="16141" y="6225"/>
                    <a:pt x="16353" y="6139"/>
                  </a:cubicBezTo>
                  <a:lnTo>
                    <a:pt x="16353" y="6139"/>
                  </a:lnTo>
                  <a:cubicBezTo>
                    <a:pt x="16254" y="6691"/>
                    <a:pt x="15867" y="7404"/>
                    <a:pt x="15227" y="8180"/>
                  </a:cubicBezTo>
                  <a:cubicBezTo>
                    <a:pt x="15037" y="8412"/>
                    <a:pt x="14829" y="8645"/>
                    <a:pt x="14602" y="8877"/>
                  </a:cubicBezTo>
                  <a:cubicBezTo>
                    <a:pt x="14022" y="8361"/>
                    <a:pt x="13412" y="7881"/>
                    <a:pt x="12778" y="7434"/>
                  </a:cubicBezTo>
                  <a:cubicBezTo>
                    <a:pt x="12709" y="6661"/>
                    <a:pt x="12594" y="5894"/>
                    <a:pt x="12440" y="5133"/>
                  </a:cubicBezTo>
                  <a:cubicBezTo>
                    <a:pt x="12963" y="4997"/>
                    <a:pt x="13497" y="4904"/>
                    <a:pt x="14037" y="4852"/>
                  </a:cubicBezTo>
                  <a:close/>
                  <a:moveTo>
                    <a:pt x="4964" y="8908"/>
                  </a:moveTo>
                  <a:lnTo>
                    <a:pt x="4964" y="8908"/>
                  </a:lnTo>
                  <a:cubicBezTo>
                    <a:pt x="4958" y="9158"/>
                    <a:pt x="4955" y="9409"/>
                    <a:pt x="4955" y="9662"/>
                  </a:cubicBezTo>
                  <a:cubicBezTo>
                    <a:pt x="4952" y="9916"/>
                    <a:pt x="4958" y="10167"/>
                    <a:pt x="4964" y="10417"/>
                  </a:cubicBezTo>
                  <a:cubicBezTo>
                    <a:pt x="4644" y="10170"/>
                    <a:pt x="4339" y="9916"/>
                    <a:pt x="4052" y="9662"/>
                  </a:cubicBezTo>
                  <a:cubicBezTo>
                    <a:pt x="4339" y="9409"/>
                    <a:pt x="4644" y="9155"/>
                    <a:pt x="4964" y="8908"/>
                  </a:cubicBezTo>
                  <a:close/>
                  <a:moveTo>
                    <a:pt x="12869" y="8908"/>
                  </a:moveTo>
                  <a:lnTo>
                    <a:pt x="12869" y="8908"/>
                  </a:lnTo>
                  <a:cubicBezTo>
                    <a:pt x="13189" y="9155"/>
                    <a:pt x="13491" y="9409"/>
                    <a:pt x="13781" y="9662"/>
                  </a:cubicBezTo>
                  <a:cubicBezTo>
                    <a:pt x="13494" y="9916"/>
                    <a:pt x="13189" y="10170"/>
                    <a:pt x="12869" y="10417"/>
                  </a:cubicBezTo>
                  <a:cubicBezTo>
                    <a:pt x="12875" y="10167"/>
                    <a:pt x="12878" y="9916"/>
                    <a:pt x="12881" y="9662"/>
                  </a:cubicBezTo>
                  <a:cubicBezTo>
                    <a:pt x="12881" y="9409"/>
                    <a:pt x="12875" y="9158"/>
                    <a:pt x="12869" y="8908"/>
                  </a:cubicBezTo>
                  <a:close/>
                  <a:moveTo>
                    <a:pt x="8917" y="6459"/>
                  </a:moveTo>
                  <a:cubicBezTo>
                    <a:pt x="9391" y="6688"/>
                    <a:pt x="9865" y="6942"/>
                    <a:pt x="10333" y="7211"/>
                  </a:cubicBezTo>
                  <a:cubicBezTo>
                    <a:pt x="10801" y="7482"/>
                    <a:pt x="11260" y="7766"/>
                    <a:pt x="11694" y="8059"/>
                  </a:cubicBezTo>
                  <a:cubicBezTo>
                    <a:pt x="11728" y="8581"/>
                    <a:pt x="11749" y="9119"/>
                    <a:pt x="11749" y="9662"/>
                  </a:cubicBezTo>
                  <a:cubicBezTo>
                    <a:pt x="11749" y="10206"/>
                    <a:pt x="11728" y="10743"/>
                    <a:pt x="11694" y="11266"/>
                  </a:cubicBezTo>
                  <a:cubicBezTo>
                    <a:pt x="11260" y="11559"/>
                    <a:pt x="10804" y="11839"/>
                    <a:pt x="10333" y="12114"/>
                  </a:cubicBezTo>
                  <a:cubicBezTo>
                    <a:pt x="9862" y="12386"/>
                    <a:pt x="9388" y="12637"/>
                    <a:pt x="8920" y="12869"/>
                  </a:cubicBezTo>
                  <a:cubicBezTo>
                    <a:pt x="8445" y="12640"/>
                    <a:pt x="7971" y="12386"/>
                    <a:pt x="7500" y="12114"/>
                  </a:cubicBezTo>
                  <a:cubicBezTo>
                    <a:pt x="7032" y="11842"/>
                    <a:pt x="6576" y="11559"/>
                    <a:pt x="6139" y="11266"/>
                  </a:cubicBezTo>
                  <a:cubicBezTo>
                    <a:pt x="6105" y="10743"/>
                    <a:pt x="6087" y="10206"/>
                    <a:pt x="6087" y="9662"/>
                  </a:cubicBezTo>
                  <a:cubicBezTo>
                    <a:pt x="6087" y="9119"/>
                    <a:pt x="6105" y="8581"/>
                    <a:pt x="6139" y="8059"/>
                  </a:cubicBezTo>
                  <a:cubicBezTo>
                    <a:pt x="6576" y="7766"/>
                    <a:pt x="7029" y="7485"/>
                    <a:pt x="7500" y="7211"/>
                  </a:cubicBezTo>
                  <a:cubicBezTo>
                    <a:pt x="7971" y="6942"/>
                    <a:pt x="8445" y="6688"/>
                    <a:pt x="8917" y="6459"/>
                  </a:cubicBezTo>
                  <a:close/>
                  <a:moveTo>
                    <a:pt x="11546" y="12706"/>
                  </a:moveTo>
                  <a:lnTo>
                    <a:pt x="11546" y="12706"/>
                  </a:lnTo>
                  <a:cubicBezTo>
                    <a:pt x="11492" y="13108"/>
                    <a:pt x="11426" y="13497"/>
                    <a:pt x="11350" y="13872"/>
                  </a:cubicBezTo>
                  <a:cubicBezTo>
                    <a:pt x="10988" y="13751"/>
                    <a:pt x="10619" y="13612"/>
                    <a:pt x="10242" y="13461"/>
                  </a:cubicBezTo>
                  <a:cubicBezTo>
                    <a:pt x="10462" y="13343"/>
                    <a:pt x="10680" y="13219"/>
                    <a:pt x="10897" y="13096"/>
                  </a:cubicBezTo>
                  <a:cubicBezTo>
                    <a:pt x="11115" y="12969"/>
                    <a:pt x="11332" y="12839"/>
                    <a:pt x="11546" y="12706"/>
                  </a:cubicBezTo>
                  <a:close/>
                  <a:moveTo>
                    <a:pt x="6287" y="12706"/>
                  </a:moveTo>
                  <a:cubicBezTo>
                    <a:pt x="6498" y="12836"/>
                    <a:pt x="6715" y="12966"/>
                    <a:pt x="6936" y="13092"/>
                  </a:cubicBezTo>
                  <a:cubicBezTo>
                    <a:pt x="7153" y="13219"/>
                    <a:pt x="7374" y="13343"/>
                    <a:pt x="7597" y="13461"/>
                  </a:cubicBezTo>
                  <a:lnTo>
                    <a:pt x="7594" y="13461"/>
                  </a:lnTo>
                  <a:cubicBezTo>
                    <a:pt x="7217" y="13615"/>
                    <a:pt x="6848" y="13754"/>
                    <a:pt x="6483" y="13875"/>
                  </a:cubicBezTo>
                  <a:cubicBezTo>
                    <a:pt x="6407" y="13497"/>
                    <a:pt x="6341" y="13108"/>
                    <a:pt x="6287" y="12706"/>
                  </a:cubicBezTo>
                  <a:close/>
                  <a:moveTo>
                    <a:pt x="14602" y="10447"/>
                  </a:moveTo>
                  <a:cubicBezTo>
                    <a:pt x="14829" y="10680"/>
                    <a:pt x="15037" y="10912"/>
                    <a:pt x="15227" y="11145"/>
                  </a:cubicBezTo>
                  <a:cubicBezTo>
                    <a:pt x="15867" y="11921"/>
                    <a:pt x="16254" y="12634"/>
                    <a:pt x="16353" y="13186"/>
                  </a:cubicBezTo>
                  <a:cubicBezTo>
                    <a:pt x="16141" y="13099"/>
                    <a:pt x="15923" y="13059"/>
                    <a:pt x="15710" y="13059"/>
                  </a:cubicBezTo>
                  <a:cubicBezTo>
                    <a:pt x="14912" y="13059"/>
                    <a:pt x="14180" y="13627"/>
                    <a:pt x="14034" y="14472"/>
                  </a:cubicBezTo>
                  <a:cubicBezTo>
                    <a:pt x="13497" y="14421"/>
                    <a:pt x="12963" y="14327"/>
                    <a:pt x="12440" y="14192"/>
                  </a:cubicBezTo>
                  <a:cubicBezTo>
                    <a:pt x="12594" y="13431"/>
                    <a:pt x="12709" y="12664"/>
                    <a:pt x="12778" y="11891"/>
                  </a:cubicBezTo>
                  <a:cubicBezTo>
                    <a:pt x="13412" y="11444"/>
                    <a:pt x="14022" y="10964"/>
                    <a:pt x="14602" y="10447"/>
                  </a:cubicBezTo>
                  <a:close/>
                  <a:moveTo>
                    <a:pt x="3231" y="10447"/>
                  </a:moveTo>
                  <a:cubicBezTo>
                    <a:pt x="3811" y="10964"/>
                    <a:pt x="4421" y="11444"/>
                    <a:pt x="5055" y="11891"/>
                  </a:cubicBezTo>
                  <a:cubicBezTo>
                    <a:pt x="5124" y="12664"/>
                    <a:pt x="5239" y="13434"/>
                    <a:pt x="5393" y="14195"/>
                  </a:cubicBezTo>
                  <a:cubicBezTo>
                    <a:pt x="5079" y="14273"/>
                    <a:pt x="4774" y="14336"/>
                    <a:pt x="4478" y="14388"/>
                  </a:cubicBezTo>
                  <a:cubicBezTo>
                    <a:pt x="4028" y="14462"/>
                    <a:pt x="3616" y="14499"/>
                    <a:pt x="3250" y="14499"/>
                  </a:cubicBezTo>
                  <a:cubicBezTo>
                    <a:pt x="2389" y="14499"/>
                    <a:pt x="1786" y="14296"/>
                    <a:pt x="1561" y="13908"/>
                  </a:cubicBezTo>
                  <a:cubicBezTo>
                    <a:pt x="1244" y="13358"/>
                    <a:pt x="1634" y="12326"/>
                    <a:pt x="2606" y="11145"/>
                  </a:cubicBezTo>
                  <a:cubicBezTo>
                    <a:pt x="2796" y="10912"/>
                    <a:pt x="3007" y="10680"/>
                    <a:pt x="3231" y="10447"/>
                  </a:cubicBezTo>
                  <a:close/>
                  <a:moveTo>
                    <a:pt x="15707" y="14191"/>
                  </a:moveTo>
                  <a:cubicBezTo>
                    <a:pt x="15999" y="14191"/>
                    <a:pt x="16278" y="14416"/>
                    <a:pt x="16278" y="14759"/>
                  </a:cubicBezTo>
                  <a:cubicBezTo>
                    <a:pt x="16278" y="15070"/>
                    <a:pt x="16024" y="15324"/>
                    <a:pt x="15710" y="15324"/>
                  </a:cubicBezTo>
                  <a:cubicBezTo>
                    <a:pt x="15206" y="15324"/>
                    <a:pt x="14952" y="14714"/>
                    <a:pt x="15309" y="14358"/>
                  </a:cubicBezTo>
                  <a:cubicBezTo>
                    <a:pt x="15425" y="14242"/>
                    <a:pt x="15568" y="14191"/>
                    <a:pt x="15707" y="14191"/>
                  </a:cubicBezTo>
                  <a:close/>
                  <a:moveTo>
                    <a:pt x="8917" y="14122"/>
                  </a:moveTo>
                  <a:cubicBezTo>
                    <a:pt x="9623" y="14448"/>
                    <a:pt x="10348" y="14735"/>
                    <a:pt x="11084" y="14980"/>
                  </a:cubicBezTo>
                  <a:cubicBezTo>
                    <a:pt x="10994" y="15297"/>
                    <a:pt x="10894" y="15602"/>
                    <a:pt x="10789" y="15892"/>
                  </a:cubicBezTo>
                  <a:cubicBezTo>
                    <a:pt x="10251" y="17332"/>
                    <a:pt x="9551" y="18192"/>
                    <a:pt x="8917" y="18192"/>
                  </a:cubicBezTo>
                  <a:cubicBezTo>
                    <a:pt x="8282" y="18192"/>
                    <a:pt x="7582" y="17332"/>
                    <a:pt x="7044" y="15892"/>
                  </a:cubicBezTo>
                  <a:cubicBezTo>
                    <a:pt x="6939" y="15602"/>
                    <a:pt x="6839" y="15300"/>
                    <a:pt x="6749" y="14980"/>
                  </a:cubicBezTo>
                  <a:cubicBezTo>
                    <a:pt x="7488" y="14735"/>
                    <a:pt x="8213" y="14448"/>
                    <a:pt x="8917" y="14122"/>
                  </a:cubicBezTo>
                  <a:close/>
                  <a:moveTo>
                    <a:pt x="8917" y="0"/>
                  </a:moveTo>
                  <a:cubicBezTo>
                    <a:pt x="7757" y="0"/>
                    <a:pt x="6715" y="1081"/>
                    <a:pt x="5985" y="3041"/>
                  </a:cubicBezTo>
                  <a:cubicBezTo>
                    <a:pt x="5867" y="3355"/>
                    <a:pt x="5758" y="3687"/>
                    <a:pt x="5662" y="4031"/>
                  </a:cubicBezTo>
                  <a:cubicBezTo>
                    <a:pt x="4919" y="3844"/>
                    <a:pt x="4215" y="3732"/>
                    <a:pt x="3587" y="3702"/>
                  </a:cubicBezTo>
                  <a:cubicBezTo>
                    <a:pt x="3271" y="3173"/>
                    <a:pt x="2709" y="2871"/>
                    <a:pt x="2126" y="2871"/>
                  </a:cubicBezTo>
                  <a:cubicBezTo>
                    <a:pt x="1901" y="2871"/>
                    <a:pt x="1673" y="2916"/>
                    <a:pt x="1455" y="3011"/>
                  </a:cubicBezTo>
                  <a:cubicBezTo>
                    <a:pt x="670" y="3346"/>
                    <a:pt x="260" y="4212"/>
                    <a:pt x="492" y="5034"/>
                  </a:cubicBezTo>
                  <a:cubicBezTo>
                    <a:pt x="54" y="6024"/>
                    <a:pt x="489" y="7389"/>
                    <a:pt x="1733" y="8898"/>
                  </a:cubicBezTo>
                  <a:cubicBezTo>
                    <a:pt x="1942" y="9152"/>
                    <a:pt x="2171" y="9409"/>
                    <a:pt x="2416" y="9662"/>
                  </a:cubicBezTo>
                  <a:cubicBezTo>
                    <a:pt x="2171" y="9916"/>
                    <a:pt x="1942" y="10170"/>
                    <a:pt x="1733" y="10426"/>
                  </a:cubicBezTo>
                  <a:cubicBezTo>
                    <a:pt x="411" y="12033"/>
                    <a:pt x="0" y="13470"/>
                    <a:pt x="583" y="14475"/>
                  </a:cubicBezTo>
                  <a:cubicBezTo>
                    <a:pt x="1021" y="15233"/>
                    <a:pt x="1954" y="15629"/>
                    <a:pt x="3270" y="15629"/>
                  </a:cubicBezTo>
                  <a:cubicBezTo>
                    <a:pt x="3738" y="15626"/>
                    <a:pt x="4203" y="15584"/>
                    <a:pt x="4662" y="15505"/>
                  </a:cubicBezTo>
                  <a:cubicBezTo>
                    <a:pt x="4985" y="15451"/>
                    <a:pt x="5320" y="15378"/>
                    <a:pt x="5662" y="15294"/>
                  </a:cubicBezTo>
                  <a:cubicBezTo>
                    <a:pt x="5761" y="15641"/>
                    <a:pt x="5867" y="15970"/>
                    <a:pt x="5985" y="16284"/>
                  </a:cubicBezTo>
                  <a:cubicBezTo>
                    <a:pt x="6715" y="18244"/>
                    <a:pt x="7757" y="19325"/>
                    <a:pt x="8917" y="19325"/>
                  </a:cubicBezTo>
                  <a:cubicBezTo>
                    <a:pt x="10076" y="19325"/>
                    <a:pt x="11118" y="18244"/>
                    <a:pt x="11848" y="16284"/>
                  </a:cubicBezTo>
                  <a:cubicBezTo>
                    <a:pt x="11966" y="15970"/>
                    <a:pt x="12075" y="15638"/>
                    <a:pt x="12171" y="15294"/>
                  </a:cubicBezTo>
                  <a:cubicBezTo>
                    <a:pt x="12917" y="15481"/>
                    <a:pt x="13618" y="15593"/>
                    <a:pt x="14246" y="15623"/>
                  </a:cubicBezTo>
                  <a:cubicBezTo>
                    <a:pt x="14562" y="16152"/>
                    <a:pt x="15123" y="16453"/>
                    <a:pt x="15705" y="16453"/>
                  </a:cubicBezTo>
                  <a:cubicBezTo>
                    <a:pt x="15930" y="16453"/>
                    <a:pt x="16159" y="16408"/>
                    <a:pt x="16378" y="16314"/>
                  </a:cubicBezTo>
                  <a:cubicBezTo>
                    <a:pt x="17163" y="15979"/>
                    <a:pt x="17573" y="15112"/>
                    <a:pt x="17341" y="14291"/>
                  </a:cubicBezTo>
                  <a:cubicBezTo>
                    <a:pt x="17779" y="13301"/>
                    <a:pt x="17344" y="11936"/>
                    <a:pt x="16100" y="10426"/>
                  </a:cubicBezTo>
                  <a:cubicBezTo>
                    <a:pt x="15891" y="10170"/>
                    <a:pt x="15662" y="9916"/>
                    <a:pt x="15417" y="9662"/>
                  </a:cubicBezTo>
                  <a:cubicBezTo>
                    <a:pt x="15662" y="9409"/>
                    <a:pt x="15891" y="9152"/>
                    <a:pt x="16100" y="8898"/>
                  </a:cubicBezTo>
                  <a:cubicBezTo>
                    <a:pt x="17347" y="7389"/>
                    <a:pt x="17779" y="6024"/>
                    <a:pt x="17341" y="5034"/>
                  </a:cubicBezTo>
                  <a:cubicBezTo>
                    <a:pt x="17573" y="4212"/>
                    <a:pt x="17163" y="3346"/>
                    <a:pt x="16378" y="3011"/>
                  </a:cubicBezTo>
                  <a:cubicBezTo>
                    <a:pt x="16159" y="2916"/>
                    <a:pt x="15930" y="2871"/>
                    <a:pt x="15705" y="2871"/>
                  </a:cubicBezTo>
                  <a:cubicBezTo>
                    <a:pt x="15123" y="2871"/>
                    <a:pt x="14562" y="3173"/>
                    <a:pt x="14246" y="3702"/>
                  </a:cubicBezTo>
                  <a:cubicBezTo>
                    <a:pt x="13615" y="3732"/>
                    <a:pt x="12914" y="3844"/>
                    <a:pt x="12171" y="4031"/>
                  </a:cubicBezTo>
                  <a:cubicBezTo>
                    <a:pt x="12075" y="3684"/>
                    <a:pt x="11966" y="3355"/>
                    <a:pt x="11848" y="3041"/>
                  </a:cubicBezTo>
                  <a:cubicBezTo>
                    <a:pt x="11118" y="1081"/>
                    <a:pt x="10076" y="0"/>
                    <a:pt x="8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7" name="Google Shape;117;p16"/>
            <p:cNvSpPr/>
            <p:nvPr/>
          </p:nvSpPr>
          <p:spPr>
            <a:xfrm>
              <a:off x="2280775" y="4003900"/>
              <a:ext cx="88275" cy="85025"/>
            </a:xfrm>
            <a:custGeom>
              <a:avLst/>
              <a:gdLst/>
              <a:ahLst/>
              <a:cxnLst/>
              <a:rect l="l" t="t" r="r" b="b"/>
              <a:pathLst>
                <a:path w="3531" h="3401" extrusionOk="0">
                  <a:moveTo>
                    <a:pt x="1698" y="1136"/>
                  </a:moveTo>
                  <a:cubicBezTo>
                    <a:pt x="2202" y="1136"/>
                    <a:pt x="2455" y="1743"/>
                    <a:pt x="2099" y="2102"/>
                  </a:cubicBezTo>
                  <a:cubicBezTo>
                    <a:pt x="1983" y="2217"/>
                    <a:pt x="1841" y="2268"/>
                    <a:pt x="1703" y="2268"/>
                  </a:cubicBezTo>
                  <a:cubicBezTo>
                    <a:pt x="1411" y="2268"/>
                    <a:pt x="1133" y="2042"/>
                    <a:pt x="1133" y="1700"/>
                  </a:cubicBezTo>
                  <a:cubicBezTo>
                    <a:pt x="1133" y="1386"/>
                    <a:pt x="1383" y="1136"/>
                    <a:pt x="1698" y="1136"/>
                  </a:cubicBezTo>
                  <a:close/>
                  <a:moveTo>
                    <a:pt x="1698" y="1"/>
                  </a:moveTo>
                  <a:cubicBezTo>
                    <a:pt x="1479" y="1"/>
                    <a:pt x="1258" y="43"/>
                    <a:pt x="1048" y="130"/>
                  </a:cubicBezTo>
                  <a:cubicBezTo>
                    <a:pt x="414" y="393"/>
                    <a:pt x="1" y="1012"/>
                    <a:pt x="1" y="1700"/>
                  </a:cubicBezTo>
                  <a:cubicBezTo>
                    <a:pt x="1" y="2639"/>
                    <a:pt x="758" y="3397"/>
                    <a:pt x="1698" y="3400"/>
                  </a:cubicBezTo>
                  <a:cubicBezTo>
                    <a:pt x="2386" y="3400"/>
                    <a:pt x="3005" y="2984"/>
                    <a:pt x="3268" y="2350"/>
                  </a:cubicBezTo>
                  <a:cubicBezTo>
                    <a:pt x="3530" y="1715"/>
                    <a:pt x="3385" y="985"/>
                    <a:pt x="2899" y="499"/>
                  </a:cubicBezTo>
                  <a:cubicBezTo>
                    <a:pt x="2574" y="173"/>
                    <a:pt x="2140" y="1"/>
                    <a:pt x="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311697" y="1017725"/>
            <a:ext cx="85206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2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說明說明內文說明內文說明內文說明內文說明內文說明內文說明</a:t>
            </a:r>
            <a:endParaRPr sz="1200">
              <a:solidFill>
                <a:schemeClr val="lt1"/>
              </a:solidFill>
              <a:latin typeface="Source Sans Pro"/>
              <a:ea typeface="Source Sans Pro"/>
              <a:cs typeface="Source Sans Pro"/>
              <a:sym typeface="Source Sans Pro"/>
            </a:endParaRPr>
          </a:p>
        </p:txBody>
      </p:sp>
      <p:sp>
        <p:nvSpPr>
          <p:cNvPr id="123" name="Google Shape;123;p17"/>
          <p:cNvSpPr txBox="1">
            <a:spLocks noGrp="1"/>
          </p:cNvSpPr>
          <p:nvPr>
            <p:ph type="title"/>
          </p:nvPr>
        </p:nvSpPr>
        <p:spPr>
          <a:xfrm>
            <a:off x="311700" y="445025"/>
            <a:ext cx="177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chemeClr val="lt1"/>
                </a:solidFill>
                <a:latin typeface="Montserrat"/>
                <a:ea typeface="Montserrat"/>
                <a:cs typeface="Montserrat"/>
                <a:sym typeface="Montserrat"/>
              </a:rPr>
              <a:t>Demo</a:t>
            </a:r>
            <a:endParaRPr b="1">
              <a:solidFill>
                <a:schemeClr val="lt1"/>
              </a:solidFill>
              <a:latin typeface="Montserrat"/>
              <a:ea typeface="Montserrat"/>
              <a:cs typeface="Montserrat"/>
              <a:sym typeface="Montserrat"/>
            </a:endParaRPr>
          </a:p>
        </p:txBody>
      </p:sp>
      <p:sp>
        <p:nvSpPr>
          <p:cNvPr id="124" name="Google Shape;124;p17"/>
          <p:cNvSpPr/>
          <p:nvPr/>
        </p:nvSpPr>
        <p:spPr>
          <a:xfrm>
            <a:off x="407725" y="1727300"/>
            <a:ext cx="8244000" cy="294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txBox="1">
            <a:spLocks noGrp="1"/>
          </p:cNvSpPr>
          <p:nvPr>
            <p:ph type="body" idx="1"/>
          </p:nvPr>
        </p:nvSpPr>
        <p:spPr>
          <a:xfrm>
            <a:off x="3855738" y="3000800"/>
            <a:ext cx="1432500" cy="393600"/>
          </a:xfrm>
          <a:prstGeom prst="rect">
            <a:avLst/>
          </a:prstGeom>
        </p:spPr>
        <p:txBody>
          <a:bodyPr spcFirstLastPara="1" wrap="square" lIns="91425" tIns="91425" rIns="91425" bIns="91425" anchor="t" anchorCtr="0">
            <a:normAutofit fontScale="25000" lnSpcReduction="20000"/>
          </a:bodyPr>
          <a:lstStyle/>
          <a:p>
            <a:pPr marL="0" lvl="0" indent="0" algn="ctr" rtl="0">
              <a:lnSpc>
                <a:spcPct val="100000"/>
              </a:lnSpc>
              <a:spcBef>
                <a:spcPts val="2000"/>
              </a:spcBef>
              <a:spcAft>
                <a:spcPts val="0"/>
              </a:spcAft>
              <a:buNone/>
            </a:pPr>
            <a:r>
              <a:rPr lang="zh-TW" sz="1000">
                <a:solidFill>
                  <a:schemeClr val="lt1"/>
                </a:solidFill>
                <a:latin typeface="Source Sans Pro"/>
                <a:ea typeface="Source Sans Pro"/>
                <a:cs typeface="Source Sans Pro"/>
                <a:sym typeface="Source Sans Pro"/>
              </a:rPr>
              <a:t>圖片 影片 相關案例</a:t>
            </a:r>
            <a:endParaRPr sz="1000">
              <a:solidFill>
                <a:schemeClr val="lt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311700" y="445025"/>
            <a:ext cx="177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chemeClr val="lt1"/>
                </a:solidFill>
                <a:latin typeface="Montserrat"/>
                <a:ea typeface="Montserrat"/>
                <a:cs typeface="Montserrat"/>
                <a:sym typeface="Montserrat"/>
              </a:rPr>
              <a:t>Demo</a:t>
            </a:r>
            <a:endParaRPr b="1">
              <a:solidFill>
                <a:schemeClr val="lt1"/>
              </a:solidFill>
              <a:latin typeface="Montserrat"/>
              <a:ea typeface="Montserrat"/>
              <a:cs typeface="Montserrat"/>
              <a:sym typeface="Montserrat"/>
            </a:endParaRPr>
          </a:p>
        </p:txBody>
      </p:sp>
      <p:sp>
        <p:nvSpPr>
          <p:cNvPr id="131" name="Google Shape;131;p18"/>
          <p:cNvSpPr/>
          <p:nvPr/>
        </p:nvSpPr>
        <p:spPr>
          <a:xfrm>
            <a:off x="4102900" y="951200"/>
            <a:ext cx="4519200" cy="373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body" idx="1"/>
          </p:nvPr>
        </p:nvSpPr>
        <p:spPr>
          <a:xfrm>
            <a:off x="5646238" y="2689000"/>
            <a:ext cx="1432500" cy="393600"/>
          </a:xfrm>
          <a:prstGeom prst="rect">
            <a:avLst/>
          </a:prstGeom>
        </p:spPr>
        <p:txBody>
          <a:bodyPr spcFirstLastPara="1" wrap="square" lIns="91425" tIns="91425" rIns="91425" bIns="91425" anchor="t" anchorCtr="0">
            <a:normAutofit fontScale="25000" lnSpcReduction="20000"/>
          </a:bodyPr>
          <a:lstStyle/>
          <a:p>
            <a:pPr marL="0" lvl="0" indent="0" algn="ctr" rtl="0">
              <a:lnSpc>
                <a:spcPct val="100000"/>
              </a:lnSpc>
              <a:spcBef>
                <a:spcPts val="2000"/>
              </a:spcBef>
              <a:spcAft>
                <a:spcPts val="0"/>
              </a:spcAft>
              <a:buNone/>
            </a:pPr>
            <a:r>
              <a:rPr lang="zh-TW" sz="1000">
                <a:solidFill>
                  <a:schemeClr val="lt1"/>
                </a:solidFill>
                <a:latin typeface="Source Sans Pro"/>
                <a:ea typeface="Source Sans Pro"/>
                <a:cs typeface="Source Sans Pro"/>
                <a:sym typeface="Source Sans Pro"/>
              </a:rPr>
              <a:t>圖片 影片 相關案例</a:t>
            </a:r>
            <a:endParaRPr sz="1000">
              <a:solidFill>
                <a:schemeClr val="lt1"/>
              </a:solidFill>
              <a:latin typeface="Source Sans Pro"/>
              <a:ea typeface="Source Sans Pro"/>
              <a:cs typeface="Source Sans Pro"/>
              <a:sym typeface="Source Sans Pro"/>
            </a:endParaRPr>
          </a:p>
        </p:txBody>
      </p:sp>
      <p:sp>
        <p:nvSpPr>
          <p:cNvPr id="133" name="Google Shape;133;p18"/>
          <p:cNvSpPr txBox="1">
            <a:spLocks noGrp="1"/>
          </p:cNvSpPr>
          <p:nvPr>
            <p:ph type="body" idx="1"/>
          </p:nvPr>
        </p:nvSpPr>
        <p:spPr>
          <a:xfrm>
            <a:off x="311700" y="1109451"/>
            <a:ext cx="1278300" cy="3489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300" dirty="0">
                <a:solidFill>
                  <a:schemeClr val="lt1"/>
                </a:solidFill>
                <a:latin typeface="Source Sans Pro SemiBold"/>
                <a:ea typeface="Source Sans Pro SemiBold"/>
                <a:cs typeface="Source Sans Pro SemiBold"/>
                <a:sym typeface="Source Sans Pro SemiBold"/>
              </a:rPr>
              <a:t>功能 / 特色1</a:t>
            </a:r>
            <a:endParaRPr sz="1300" dirty="0">
              <a:solidFill>
                <a:schemeClr val="lt1"/>
              </a:solidFill>
              <a:latin typeface="Source Sans Pro SemiBold"/>
              <a:ea typeface="Source Sans Pro SemiBold"/>
              <a:cs typeface="Source Sans Pro SemiBold"/>
              <a:sym typeface="Source Sans Pro SemiBold"/>
            </a:endParaRPr>
          </a:p>
        </p:txBody>
      </p:sp>
      <p:cxnSp>
        <p:nvCxnSpPr>
          <p:cNvPr id="134" name="Google Shape;134;p18"/>
          <p:cNvCxnSpPr/>
          <p:nvPr/>
        </p:nvCxnSpPr>
        <p:spPr>
          <a:xfrm>
            <a:off x="311700" y="2171975"/>
            <a:ext cx="3404700" cy="0"/>
          </a:xfrm>
          <a:prstGeom prst="straightConnector1">
            <a:avLst/>
          </a:prstGeom>
          <a:noFill/>
          <a:ln w="19050" cap="flat" cmpd="sng">
            <a:solidFill>
              <a:srgbClr val="76F4A6"/>
            </a:solidFill>
            <a:prstDash val="solid"/>
            <a:round/>
            <a:headEnd type="none" w="med" len="med"/>
            <a:tailEnd type="none" w="med" len="med"/>
          </a:ln>
        </p:spPr>
      </p:cxnSp>
      <p:sp>
        <p:nvSpPr>
          <p:cNvPr id="135" name="Google Shape;135;p18"/>
          <p:cNvSpPr txBox="1">
            <a:spLocks noGrp="1"/>
          </p:cNvSpPr>
          <p:nvPr>
            <p:ph type="body" idx="1"/>
          </p:nvPr>
        </p:nvSpPr>
        <p:spPr>
          <a:xfrm>
            <a:off x="311700" y="1592231"/>
            <a:ext cx="33948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dirty="0">
              <a:solidFill>
                <a:schemeClr val="lt1"/>
              </a:solidFill>
              <a:latin typeface="Source Sans Pro"/>
              <a:ea typeface="Source Sans Pro"/>
              <a:cs typeface="Source Sans Pro"/>
              <a:sym typeface="Source Sans Pro"/>
            </a:endParaRPr>
          </a:p>
        </p:txBody>
      </p:sp>
      <p:sp>
        <p:nvSpPr>
          <p:cNvPr id="136" name="Google Shape;136;p18"/>
          <p:cNvSpPr txBox="1">
            <a:spLocks noGrp="1"/>
          </p:cNvSpPr>
          <p:nvPr>
            <p:ph type="body" idx="1"/>
          </p:nvPr>
        </p:nvSpPr>
        <p:spPr>
          <a:xfrm>
            <a:off x="311700" y="2347585"/>
            <a:ext cx="1278300" cy="3489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300" dirty="0">
                <a:solidFill>
                  <a:schemeClr val="lt1"/>
                </a:solidFill>
                <a:latin typeface="Source Sans Pro SemiBold"/>
                <a:ea typeface="Source Sans Pro SemiBold"/>
                <a:cs typeface="Source Sans Pro SemiBold"/>
                <a:sym typeface="Source Sans Pro SemiBold"/>
              </a:rPr>
              <a:t>功能 / 特色2</a:t>
            </a:r>
            <a:endParaRPr sz="1300" dirty="0">
              <a:solidFill>
                <a:schemeClr val="lt1"/>
              </a:solidFill>
              <a:latin typeface="Source Sans Pro SemiBold"/>
              <a:ea typeface="Source Sans Pro SemiBold"/>
              <a:cs typeface="Source Sans Pro SemiBold"/>
              <a:sym typeface="Source Sans Pro SemiBold"/>
            </a:endParaRPr>
          </a:p>
        </p:txBody>
      </p:sp>
      <p:cxnSp>
        <p:nvCxnSpPr>
          <p:cNvPr id="137" name="Google Shape;137;p18"/>
          <p:cNvCxnSpPr/>
          <p:nvPr/>
        </p:nvCxnSpPr>
        <p:spPr>
          <a:xfrm>
            <a:off x="311700" y="3402425"/>
            <a:ext cx="3404700" cy="0"/>
          </a:xfrm>
          <a:prstGeom prst="straightConnector1">
            <a:avLst/>
          </a:prstGeom>
          <a:noFill/>
          <a:ln w="19050" cap="flat" cmpd="sng">
            <a:solidFill>
              <a:srgbClr val="76F4A6"/>
            </a:solidFill>
            <a:prstDash val="solid"/>
            <a:round/>
            <a:headEnd type="none" w="med" len="med"/>
            <a:tailEnd type="none" w="med" len="med"/>
          </a:ln>
        </p:spPr>
      </p:cxnSp>
      <p:sp>
        <p:nvSpPr>
          <p:cNvPr id="138" name="Google Shape;138;p18"/>
          <p:cNvSpPr txBox="1">
            <a:spLocks noGrp="1"/>
          </p:cNvSpPr>
          <p:nvPr>
            <p:ph type="body" idx="1"/>
          </p:nvPr>
        </p:nvSpPr>
        <p:spPr>
          <a:xfrm>
            <a:off x="311700" y="2830365"/>
            <a:ext cx="33948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dirty="0">
              <a:solidFill>
                <a:schemeClr val="lt1"/>
              </a:solidFill>
              <a:latin typeface="Source Sans Pro"/>
              <a:ea typeface="Source Sans Pro"/>
              <a:cs typeface="Source Sans Pro"/>
              <a:sym typeface="Source Sans Pro"/>
            </a:endParaRPr>
          </a:p>
        </p:txBody>
      </p:sp>
      <p:sp>
        <p:nvSpPr>
          <p:cNvPr id="139" name="Google Shape;139;p18"/>
          <p:cNvSpPr txBox="1">
            <a:spLocks noGrp="1"/>
          </p:cNvSpPr>
          <p:nvPr>
            <p:ph type="body" idx="1"/>
          </p:nvPr>
        </p:nvSpPr>
        <p:spPr>
          <a:xfrm>
            <a:off x="311700" y="3545391"/>
            <a:ext cx="1278300" cy="3489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300" dirty="0">
                <a:solidFill>
                  <a:schemeClr val="lt1"/>
                </a:solidFill>
                <a:latin typeface="Source Sans Pro SemiBold"/>
                <a:ea typeface="Source Sans Pro SemiBold"/>
                <a:cs typeface="Source Sans Pro SemiBold"/>
                <a:sym typeface="Source Sans Pro SemiBold"/>
              </a:rPr>
              <a:t>功能 / 特色3</a:t>
            </a:r>
            <a:endParaRPr sz="1300" dirty="0">
              <a:solidFill>
                <a:schemeClr val="lt1"/>
              </a:solidFill>
              <a:latin typeface="Source Sans Pro SemiBold"/>
              <a:ea typeface="Source Sans Pro SemiBold"/>
              <a:cs typeface="Source Sans Pro SemiBold"/>
              <a:sym typeface="Source Sans Pro SemiBold"/>
            </a:endParaRPr>
          </a:p>
        </p:txBody>
      </p:sp>
      <p:sp>
        <p:nvSpPr>
          <p:cNvPr id="140" name="Google Shape;140;p18"/>
          <p:cNvSpPr txBox="1">
            <a:spLocks noGrp="1"/>
          </p:cNvSpPr>
          <p:nvPr>
            <p:ph type="body" idx="1"/>
          </p:nvPr>
        </p:nvSpPr>
        <p:spPr>
          <a:xfrm>
            <a:off x="311700" y="4046359"/>
            <a:ext cx="33948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dirty="0">
              <a:solidFill>
                <a:schemeClr val="lt1"/>
              </a:solidFill>
              <a:latin typeface="Source Sans Pro"/>
              <a:ea typeface="Source Sans Pro"/>
              <a:cs typeface="Source Sans Pro"/>
              <a:sym typeface="Source Sans Pro"/>
            </a:endParaRPr>
          </a:p>
        </p:txBody>
      </p:sp>
      <p:cxnSp>
        <p:nvCxnSpPr>
          <p:cNvPr id="13" name="Google Shape;137;p18">
            <a:extLst>
              <a:ext uri="{FF2B5EF4-FFF2-40B4-BE49-F238E27FC236}">
                <a16:creationId xmlns:a16="http://schemas.microsoft.com/office/drawing/2014/main" id="{66B5238F-1CD3-4FC2-9379-B644B66084CB}"/>
              </a:ext>
            </a:extLst>
          </p:cNvPr>
          <p:cNvCxnSpPr/>
          <p:nvPr/>
        </p:nvCxnSpPr>
        <p:spPr>
          <a:xfrm>
            <a:off x="311700" y="4635713"/>
            <a:ext cx="3404700" cy="0"/>
          </a:xfrm>
          <a:prstGeom prst="straightConnector1">
            <a:avLst/>
          </a:prstGeom>
          <a:noFill/>
          <a:ln w="19050" cap="flat" cmpd="sng">
            <a:solidFill>
              <a:srgbClr val="76F4A6"/>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311700" y="445025"/>
            <a:ext cx="177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chemeClr val="lt1"/>
                </a:solidFill>
                <a:latin typeface="Montserrat"/>
                <a:ea typeface="Montserrat"/>
                <a:cs typeface="Montserrat"/>
                <a:sym typeface="Montserrat"/>
              </a:rPr>
              <a:t>Demo</a:t>
            </a:r>
            <a:endParaRPr b="1">
              <a:solidFill>
                <a:schemeClr val="lt1"/>
              </a:solidFill>
              <a:latin typeface="Montserrat"/>
              <a:ea typeface="Montserrat"/>
              <a:cs typeface="Montserrat"/>
              <a:sym typeface="Montserrat"/>
            </a:endParaRPr>
          </a:p>
        </p:txBody>
      </p:sp>
      <p:sp>
        <p:nvSpPr>
          <p:cNvPr id="146" name="Google Shape;146;p19"/>
          <p:cNvSpPr/>
          <p:nvPr/>
        </p:nvSpPr>
        <p:spPr>
          <a:xfrm>
            <a:off x="600750" y="1266129"/>
            <a:ext cx="2465400" cy="20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txBox="1">
            <a:spLocks noGrp="1"/>
          </p:cNvSpPr>
          <p:nvPr>
            <p:ph type="body" idx="1"/>
          </p:nvPr>
        </p:nvSpPr>
        <p:spPr>
          <a:xfrm>
            <a:off x="875458" y="2112067"/>
            <a:ext cx="1916100" cy="526500"/>
          </a:xfrm>
          <a:prstGeom prst="rect">
            <a:avLst/>
          </a:prstGeom>
        </p:spPr>
        <p:txBody>
          <a:bodyPr spcFirstLastPara="1" wrap="square" lIns="91425" tIns="91425" rIns="91425" bIns="91425" anchor="t" anchorCtr="0">
            <a:normAutofit fontScale="70000" lnSpcReduction="20000"/>
          </a:bodyPr>
          <a:lstStyle/>
          <a:p>
            <a:pPr marL="0" lvl="0" indent="0" algn="ctr" rtl="0">
              <a:lnSpc>
                <a:spcPct val="100000"/>
              </a:lnSpc>
              <a:spcBef>
                <a:spcPts val="2000"/>
              </a:spcBef>
              <a:spcAft>
                <a:spcPts val="0"/>
              </a:spcAft>
              <a:buNone/>
            </a:pPr>
            <a:r>
              <a:rPr lang="zh-TW" sz="1000">
                <a:solidFill>
                  <a:schemeClr val="lt1"/>
                </a:solidFill>
                <a:latin typeface="Source Sans Pro"/>
                <a:ea typeface="Source Sans Pro"/>
                <a:cs typeface="Source Sans Pro"/>
                <a:sym typeface="Source Sans Pro"/>
              </a:rPr>
              <a:t>圖片 影片 相關案例</a:t>
            </a:r>
            <a:endParaRPr sz="1000">
              <a:solidFill>
                <a:schemeClr val="lt1"/>
              </a:solidFill>
              <a:latin typeface="Source Sans Pro"/>
              <a:ea typeface="Source Sans Pro"/>
              <a:cs typeface="Source Sans Pro"/>
              <a:sym typeface="Source Sans Pro"/>
            </a:endParaRPr>
          </a:p>
        </p:txBody>
      </p:sp>
      <p:sp>
        <p:nvSpPr>
          <p:cNvPr id="148" name="Google Shape;148;p19"/>
          <p:cNvSpPr txBox="1">
            <a:spLocks noGrp="1"/>
          </p:cNvSpPr>
          <p:nvPr>
            <p:ph type="body" idx="1"/>
          </p:nvPr>
        </p:nvSpPr>
        <p:spPr>
          <a:xfrm>
            <a:off x="600750" y="3279988"/>
            <a:ext cx="1278300" cy="3489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300" dirty="0">
                <a:solidFill>
                  <a:schemeClr val="lt1"/>
                </a:solidFill>
                <a:latin typeface="Source Sans Pro SemiBold"/>
                <a:ea typeface="Source Sans Pro SemiBold"/>
                <a:cs typeface="Source Sans Pro SemiBold"/>
                <a:sym typeface="Source Sans Pro SemiBold"/>
              </a:rPr>
              <a:t>功能 / 特色1</a:t>
            </a:r>
            <a:endParaRPr sz="1300" dirty="0">
              <a:solidFill>
                <a:schemeClr val="lt1"/>
              </a:solidFill>
              <a:latin typeface="Source Sans Pro SemiBold"/>
              <a:ea typeface="Source Sans Pro SemiBold"/>
              <a:cs typeface="Source Sans Pro SemiBold"/>
              <a:sym typeface="Source Sans Pro SemiBold"/>
            </a:endParaRPr>
          </a:p>
        </p:txBody>
      </p:sp>
      <p:sp>
        <p:nvSpPr>
          <p:cNvPr id="149" name="Google Shape;149;p19"/>
          <p:cNvSpPr txBox="1">
            <a:spLocks noGrp="1"/>
          </p:cNvSpPr>
          <p:nvPr>
            <p:ph type="body" idx="1"/>
          </p:nvPr>
        </p:nvSpPr>
        <p:spPr>
          <a:xfrm>
            <a:off x="600750" y="3762768"/>
            <a:ext cx="21165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dirty="0">
              <a:solidFill>
                <a:schemeClr val="lt1"/>
              </a:solidFill>
              <a:latin typeface="Source Sans Pro"/>
              <a:ea typeface="Source Sans Pro"/>
              <a:cs typeface="Source Sans Pro"/>
              <a:sym typeface="Source Sans Pro"/>
            </a:endParaRPr>
          </a:p>
        </p:txBody>
      </p:sp>
      <p:sp>
        <p:nvSpPr>
          <p:cNvPr id="150" name="Google Shape;150;p19"/>
          <p:cNvSpPr/>
          <p:nvPr/>
        </p:nvSpPr>
        <p:spPr>
          <a:xfrm>
            <a:off x="3339300" y="1266129"/>
            <a:ext cx="2465400" cy="20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txBox="1">
            <a:spLocks noGrp="1"/>
          </p:cNvSpPr>
          <p:nvPr>
            <p:ph type="body" idx="1"/>
          </p:nvPr>
        </p:nvSpPr>
        <p:spPr>
          <a:xfrm>
            <a:off x="3614008" y="2112067"/>
            <a:ext cx="1916100" cy="526500"/>
          </a:xfrm>
          <a:prstGeom prst="rect">
            <a:avLst/>
          </a:prstGeom>
        </p:spPr>
        <p:txBody>
          <a:bodyPr spcFirstLastPara="1" wrap="square" lIns="91425" tIns="91425" rIns="91425" bIns="91425" anchor="t" anchorCtr="0">
            <a:normAutofit fontScale="70000" lnSpcReduction="20000"/>
          </a:bodyPr>
          <a:lstStyle/>
          <a:p>
            <a:pPr marL="0" lvl="0" indent="0" algn="ctr" rtl="0">
              <a:lnSpc>
                <a:spcPct val="100000"/>
              </a:lnSpc>
              <a:spcBef>
                <a:spcPts val="2000"/>
              </a:spcBef>
              <a:spcAft>
                <a:spcPts val="0"/>
              </a:spcAft>
              <a:buNone/>
            </a:pPr>
            <a:r>
              <a:rPr lang="zh-TW" sz="1000">
                <a:solidFill>
                  <a:schemeClr val="lt1"/>
                </a:solidFill>
                <a:latin typeface="Source Sans Pro"/>
                <a:ea typeface="Source Sans Pro"/>
                <a:cs typeface="Source Sans Pro"/>
                <a:sym typeface="Source Sans Pro"/>
              </a:rPr>
              <a:t>圖片 影片 相關案例</a:t>
            </a:r>
            <a:endParaRPr sz="1000">
              <a:solidFill>
                <a:schemeClr val="lt1"/>
              </a:solidFill>
              <a:latin typeface="Source Sans Pro"/>
              <a:ea typeface="Source Sans Pro"/>
              <a:cs typeface="Source Sans Pro"/>
              <a:sym typeface="Source Sans Pro"/>
            </a:endParaRPr>
          </a:p>
        </p:txBody>
      </p:sp>
      <p:sp>
        <p:nvSpPr>
          <p:cNvPr id="152" name="Google Shape;152;p19"/>
          <p:cNvSpPr/>
          <p:nvPr/>
        </p:nvSpPr>
        <p:spPr>
          <a:xfrm>
            <a:off x="6077850" y="1266129"/>
            <a:ext cx="2465400" cy="20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txBox="1">
            <a:spLocks noGrp="1"/>
          </p:cNvSpPr>
          <p:nvPr>
            <p:ph type="body" idx="1"/>
          </p:nvPr>
        </p:nvSpPr>
        <p:spPr>
          <a:xfrm>
            <a:off x="6352558" y="2112067"/>
            <a:ext cx="1916100" cy="526500"/>
          </a:xfrm>
          <a:prstGeom prst="rect">
            <a:avLst/>
          </a:prstGeom>
        </p:spPr>
        <p:txBody>
          <a:bodyPr spcFirstLastPara="1" wrap="square" lIns="91425" tIns="91425" rIns="91425" bIns="91425" anchor="t" anchorCtr="0">
            <a:normAutofit fontScale="70000" lnSpcReduction="20000"/>
          </a:bodyPr>
          <a:lstStyle/>
          <a:p>
            <a:pPr marL="0" lvl="0" indent="0" algn="ctr" rtl="0">
              <a:lnSpc>
                <a:spcPct val="100000"/>
              </a:lnSpc>
              <a:spcBef>
                <a:spcPts val="2000"/>
              </a:spcBef>
              <a:spcAft>
                <a:spcPts val="0"/>
              </a:spcAft>
              <a:buNone/>
            </a:pPr>
            <a:r>
              <a:rPr lang="zh-TW" sz="1000">
                <a:solidFill>
                  <a:schemeClr val="lt1"/>
                </a:solidFill>
                <a:latin typeface="Source Sans Pro"/>
                <a:ea typeface="Source Sans Pro"/>
                <a:cs typeface="Source Sans Pro"/>
                <a:sym typeface="Source Sans Pro"/>
              </a:rPr>
              <a:t>圖片 影片 相關案例</a:t>
            </a:r>
            <a:endParaRPr sz="1000">
              <a:solidFill>
                <a:schemeClr val="lt1"/>
              </a:solidFill>
              <a:latin typeface="Source Sans Pro"/>
              <a:ea typeface="Source Sans Pro"/>
              <a:cs typeface="Source Sans Pro"/>
              <a:sym typeface="Source Sans Pro"/>
            </a:endParaRPr>
          </a:p>
        </p:txBody>
      </p:sp>
      <p:sp>
        <p:nvSpPr>
          <p:cNvPr id="154" name="Google Shape;154;p19"/>
          <p:cNvSpPr txBox="1">
            <a:spLocks noGrp="1"/>
          </p:cNvSpPr>
          <p:nvPr>
            <p:ph type="body" idx="1"/>
          </p:nvPr>
        </p:nvSpPr>
        <p:spPr>
          <a:xfrm>
            <a:off x="3339300" y="3264620"/>
            <a:ext cx="1278300" cy="3489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300" dirty="0">
                <a:solidFill>
                  <a:schemeClr val="lt1"/>
                </a:solidFill>
                <a:latin typeface="Source Sans Pro SemiBold"/>
                <a:ea typeface="Source Sans Pro SemiBold"/>
                <a:cs typeface="Source Sans Pro SemiBold"/>
                <a:sym typeface="Source Sans Pro SemiBold"/>
              </a:rPr>
              <a:t>功能 / 特色2</a:t>
            </a:r>
            <a:endParaRPr sz="1300" dirty="0">
              <a:solidFill>
                <a:schemeClr val="lt1"/>
              </a:solidFill>
              <a:latin typeface="Source Sans Pro SemiBold"/>
              <a:ea typeface="Source Sans Pro SemiBold"/>
              <a:cs typeface="Source Sans Pro SemiBold"/>
              <a:sym typeface="Source Sans Pro SemiBold"/>
            </a:endParaRPr>
          </a:p>
        </p:txBody>
      </p:sp>
      <p:sp>
        <p:nvSpPr>
          <p:cNvPr id="155" name="Google Shape;155;p19"/>
          <p:cNvSpPr txBox="1">
            <a:spLocks noGrp="1"/>
          </p:cNvSpPr>
          <p:nvPr>
            <p:ph type="body" idx="1"/>
          </p:nvPr>
        </p:nvSpPr>
        <p:spPr>
          <a:xfrm>
            <a:off x="3339300" y="3755084"/>
            <a:ext cx="21165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dirty="0">
              <a:solidFill>
                <a:schemeClr val="lt1"/>
              </a:solidFill>
              <a:latin typeface="Source Sans Pro"/>
              <a:ea typeface="Source Sans Pro"/>
              <a:cs typeface="Source Sans Pro"/>
              <a:sym typeface="Source Sans Pro"/>
            </a:endParaRPr>
          </a:p>
        </p:txBody>
      </p:sp>
      <p:sp>
        <p:nvSpPr>
          <p:cNvPr id="156" name="Google Shape;156;p19"/>
          <p:cNvSpPr txBox="1">
            <a:spLocks noGrp="1"/>
          </p:cNvSpPr>
          <p:nvPr>
            <p:ph type="body" idx="1"/>
          </p:nvPr>
        </p:nvSpPr>
        <p:spPr>
          <a:xfrm>
            <a:off x="6077850" y="3256936"/>
            <a:ext cx="1278300" cy="348900"/>
          </a:xfrm>
          <a:prstGeom prst="rect">
            <a:avLst/>
          </a:prstGeom>
        </p:spPr>
        <p:txBody>
          <a:bodyPr spcFirstLastPara="1" wrap="square" lIns="91425" tIns="91425" rIns="91425" bIns="91425" anchor="t" anchorCtr="0">
            <a:noAutofit/>
          </a:bodyPr>
          <a:lstStyle/>
          <a:p>
            <a:pPr marL="0" lvl="0" indent="0" algn="l" rtl="0">
              <a:lnSpc>
                <a:spcPct val="100000"/>
              </a:lnSpc>
              <a:spcBef>
                <a:spcPts val="2000"/>
              </a:spcBef>
              <a:spcAft>
                <a:spcPts val="0"/>
              </a:spcAft>
              <a:buNone/>
            </a:pPr>
            <a:r>
              <a:rPr lang="zh-TW" sz="1300" dirty="0">
                <a:solidFill>
                  <a:schemeClr val="lt1"/>
                </a:solidFill>
                <a:latin typeface="Source Sans Pro SemiBold"/>
                <a:ea typeface="Source Sans Pro SemiBold"/>
                <a:cs typeface="Source Sans Pro SemiBold"/>
                <a:sym typeface="Source Sans Pro SemiBold"/>
              </a:rPr>
              <a:t>功能 / 特色3</a:t>
            </a:r>
            <a:endParaRPr sz="1300" dirty="0">
              <a:solidFill>
                <a:schemeClr val="lt1"/>
              </a:solidFill>
              <a:latin typeface="Source Sans Pro SemiBold"/>
              <a:ea typeface="Source Sans Pro SemiBold"/>
              <a:cs typeface="Source Sans Pro SemiBold"/>
              <a:sym typeface="Source Sans Pro SemiBold"/>
            </a:endParaRPr>
          </a:p>
        </p:txBody>
      </p:sp>
      <p:sp>
        <p:nvSpPr>
          <p:cNvPr id="157" name="Google Shape;157;p19"/>
          <p:cNvSpPr txBox="1">
            <a:spLocks noGrp="1"/>
          </p:cNvSpPr>
          <p:nvPr>
            <p:ph type="body" idx="1"/>
          </p:nvPr>
        </p:nvSpPr>
        <p:spPr>
          <a:xfrm>
            <a:off x="6077850" y="3747400"/>
            <a:ext cx="2116500" cy="46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800" dirty="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a:t>
            </a:r>
            <a:endParaRPr sz="800" dirty="0">
              <a:solidFill>
                <a:schemeClr val="lt1"/>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E5B"/>
        </a:solidFill>
        <a:effectLst/>
      </p:bgPr>
    </p:bg>
    <p:spTree>
      <p:nvGrpSpPr>
        <p:cNvPr id="1" name="Shape 161"/>
        <p:cNvGrpSpPr/>
        <p:nvPr/>
      </p:nvGrpSpPr>
      <p:grpSpPr>
        <a:xfrm>
          <a:off x="0" y="0"/>
          <a:ext cx="0" cy="0"/>
          <a:chOff x="0" y="0"/>
          <a:chExt cx="0" cy="0"/>
        </a:xfrm>
      </p:grpSpPr>
      <p:sp>
        <p:nvSpPr>
          <p:cNvPr id="162" name="Google Shape;162;p20"/>
          <p:cNvSpPr/>
          <p:nvPr/>
        </p:nvSpPr>
        <p:spPr>
          <a:xfrm>
            <a:off x="4717275" y="728400"/>
            <a:ext cx="3991500" cy="3991500"/>
          </a:xfrm>
          <a:prstGeom prst="ellipse">
            <a:avLst/>
          </a:prstGeom>
          <a:solidFill>
            <a:srgbClr val="76F4A6">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4921284" y="1260150"/>
            <a:ext cx="2928000" cy="2928000"/>
          </a:xfrm>
          <a:prstGeom prst="ellipse">
            <a:avLst/>
          </a:prstGeom>
          <a:solidFill>
            <a:srgbClr val="76F4A6">
              <a:alpha val="50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5090136" y="2138100"/>
            <a:ext cx="1172100" cy="1172100"/>
          </a:xfrm>
          <a:prstGeom prst="ellipse">
            <a:avLst/>
          </a:prstGeom>
          <a:solidFill>
            <a:srgbClr val="76F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txBox="1">
            <a:spLocks noGrp="1"/>
          </p:cNvSpPr>
          <p:nvPr>
            <p:ph type="body" idx="1"/>
          </p:nvPr>
        </p:nvSpPr>
        <p:spPr>
          <a:xfrm>
            <a:off x="311704" y="1017725"/>
            <a:ext cx="37416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100">
                <a:solidFill>
                  <a:schemeClr val="lt1"/>
                </a:solidFill>
                <a:latin typeface="Source Sans Pro"/>
                <a:ea typeface="Source Sans Pro"/>
                <a:cs typeface="Source Sans Pro"/>
                <a:sym typeface="Source Sans Pro"/>
              </a:rPr>
              <a:t>內文說明內文說明內文說明內文說明內文說明內文說明內文說明內文說明內文說明內文說明內文說明內文</a:t>
            </a:r>
            <a:endParaRPr sz="1100">
              <a:solidFill>
                <a:schemeClr val="lt1"/>
              </a:solidFill>
              <a:latin typeface="Source Sans Pro"/>
              <a:ea typeface="Source Sans Pro"/>
              <a:cs typeface="Source Sans Pro"/>
              <a:sym typeface="Source Sans Pro"/>
            </a:endParaRPr>
          </a:p>
        </p:txBody>
      </p:sp>
      <p:sp>
        <p:nvSpPr>
          <p:cNvPr id="166" name="Google Shape;166;p20"/>
          <p:cNvSpPr txBox="1">
            <a:spLocks noGrp="1"/>
          </p:cNvSpPr>
          <p:nvPr>
            <p:ph type="title"/>
          </p:nvPr>
        </p:nvSpPr>
        <p:spPr>
          <a:xfrm>
            <a:off x="311700" y="445025"/>
            <a:ext cx="307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chemeClr val="lt1"/>
                </a:solidFill>
                <a:latin typeface="Montserrat"/>
                <a:ea typeface="Montserrat"/>
                <a:cs typeface="Montserrat"/>
                <a:sym typeface="Montserrat"/>
              </a:rPr>
              <a:t>Market Size</a:t>
            </a:r>
            <a:endParaRPr b="1">
              <a:solidFill>
                <a:schemeClr val="lt1"/>
              </a:solidFill>
              <a:latin typeface="Montserrat"/>
              <a:ea typeface="Montserrat"/>
              <a:cs typeface="Montserrat"/>
              <a:sym typeface="Montserrat"/>
            </a:endParaRPr>
          </a:p>
        </p:txBody>
      </p:sp>
      <p:cxnSp>
        <p:nvCxnSpPr>
          <p:cNvPr id="167" name="Google Shape;167;p20"/>
          <p:cNvCxnSpPr/>
          <p:nvPr/>
        </p:nvCxnSpPr>
        <p:spPr>
          <a:xfrm rot="10800000">
            <a:off x="4014284" y="2323325"/>
            <a:ext cx="1358700" cy="0"/>
          </a:xfrm>
          <a:prstGeom prst="straightConnector1">
            <a:avLst/>
          </a:prstGeom>
          <a:noFill/>
          <a:ln w="9525" cap="flat" cmpd="sng">
            <a:solidFill>
              <a:schemeClr val="lt1"/>
            </a:solidFill>
            <a:prstDash val="solid"/>
            <a:round/>
            <a:headEnd type="oval" w="med" len="med"/>
            <a:tailEnd type="oval" w="med" len="med"/>
          </a:ln>
        </p:spPr>
      </p:cxnSp>
      <p:sp>
        <p:nvSpPr>
          <p:cNvPr id="168" name="Google Shape;168;p20"/>
          <p:cNvSpPr txBox="1">
            <a:spLocks noGrp="1"/>
          </p:cNvSpPr>
          <p:nvPr>
            <p:ph type="body" idx="1"/>
          </p:nvPr>
        </p:nvSpPr>
        <p:spPr>
          <a:xfrm>
            <a:off x="1149900" y="2097023"/>
            <a:ext cx="2738400" cy="6570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zh-TW" sz="1500">
                <a:solidFill>
                  <a:srgbClr val="76F4A6"/>
                </a:solidFill>
                <a:latin typeface="Source Sans Pro"/>
                <a:ea typeface="Source Sans Pro"/>
                <a:cs typeface="Source Sans Pro"/>
                <a:sym typeface="Source Sans Pro"/>
              </a:rPr>
              <a:t>可取得市場規模</a:t>
            </a:r>
            <a:endParaRPr sz="1500">
              <a:solidFill>
                <a:srgbClr val="76F4A6"/>
              </a:solidFill>
              <a:latin typeface="Source Sans Pro"/>
              <a:ea typeface="Source Sans Pro"/>
              <a:cs typeface="Source Sans Pro"/>
              <a:sym typeface="Source Sans Pro"/>
            </a:endParaRPr>
          </a:p>
          <a:p>
            <a:pPr marL="0" lvl="0" indent="0" algn="r" rtl="0">
              <a:lnSpc>
                <a:spcPct val="115000"/>
              </a:lnSpc>
              <a:spcBef>
                <a:spcPts val="0"/>
              </a:spcBef>
              <a:spcAft>
                <a:spcPts val="0"/>
              </a:spcAft>
              <a:buNone/>
            </a:pPr>
            <a:r>
              <a:rPr lang="zh-TW" sz="2400">
                <a:solidFill>
                  <a:srgbClr val="76F4A6"/>
                </a:solidFill>
                <a:latin typeface="Montserrat SemiBold"/>
                <a:ea typeface="Montserrat SemiBold"/>
                <a:cs typeface="Montserrat SemiBold"/>
                <a:sym typeface="Montserrat SemiBold"/>
              </a:rPr>
              <a:t>1,000,000 M</a:t>
            </a:r>
            <a:endParaRPr sz="2400">
              <a:solidFill>
                <a:srgbClr val="76F4A6"/>
              </a:solidFill>
              <a:latin typeface="Montserrat SemiBold"/>
              <a:ea typeface="Montserrat SemiBold"/>
              <a:cs typeface="Montserrat SemiBold"/>
              <a:sym typeface="Montserrat SemiBold"/>
            </a:endParaRPr>
          </a:p>
        </p:txBody>
      </p:sp>
      <p:cxnSp>
        <p:nvCxnSpPr>
          <p:cNvPr id="169" name="Google Shape;169;p20"/>
          <p:cNvCxnSpPr/>
          <p:nvPr/>
        </p:nvCxnSpPr>
        <p:spPr>
          <a:xfrm rot="10800000">
            <a:off x="4014284" y="3222100"/>
            <a:ext cx="1358700" cy="0"/>
          </a:xfrm>
          <a:prstGeom prst="straightConnector1">
            <a:avLst/>
          </a:prstGeom>
          <a:noFill/>
          <a:ln w="9525" cap="flat" cmpd="sng">
            <a:solidFill>
              <a:schemeClr val="lt1"/>
            </a:solidFill>
            <a:prstDash val="solid"/>
            <a:round/>
            <a:headEnd type="oval" w="med" len="med"/>
            <a:tailEnd type="oval" w="med" len="med"/>
          </a:ln>
        </p:spPr>
      </p:cxnSp>
      <p:sp>
        <p:nvSpPr>
          <p:cNvPr id="170" name="Google Shape;170;p20"/>
          <p:cNvSpPr txBox="1">
            <a:spLocks noGrp="1"/>
          </p:cNvSpPr>
          <p:nvPr>
            <p:ph type="body" idx="1"/>
          </p:nvPr>
        </p:nvSpPr>
        <p:spPr>
          <a:xfrm>
            <a:off x="1149900" y="2995798"/>
            <a:ext cx="2738400" cy="6570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zh-TW" sz="1400">
                <a:solidFill>
                  <a:schemeClr val="lt1"/>
                </a:solidFill>
                <a:latin typeface="Source Sans Pro"/>
                <a:ea typeface="Source Sans Pro"/>
                <a:cs typeface="Source Sans Pro"/>
                <a:sym typeface="Source Sans Pro"/>
              </a:rPr>
              <a:t>市場規模</a:t>
            </a:r>
            <a:endParaRPr sz="1400">
              <a:solidFill>
                <a:schemeClr val="lt1"/>
              </a:solidFill>
              <a:latin typeface="Source Sans Pro"/>
              <a:ea typeface="Source Sans Pro"/>
              <a:cs typeface="Source Sans Pro"/>
              <a:sym typeface="Source Sans Pro"/>
            </a:endParaRPr>
          </a:p>
          <a:p>
            <a:pPr marL="0" lvl="0" indent="0" algn="r" rtl="0">
              <a:lnSpc>
                <a:spcPct val="115000"/>
              </a:lnSpc>
              <a:spcBef>
                <a:spcPts val="0"/>
              </a:spcBef>
              <a:spcAft>
                <a:spcPts val="0"/>
              </a:spcAft>
              <a:buNone/>
            </a:pPr>
            <a:r>
              <a:rPr lang="zh-TW" sz="1400">
                <a:solidFill>
                  <a:schemeClr val="lt1"/>
                </a:solidFill>
                <a:latin typeface="Montserrat SemiBold"/>
                <a:ea typeface="Montserrat SemiBold"/>
                <a:cs typeface="Montserrat SemiBold"/>
                <a:sym typeface="Montserrat SemiBold"/>
              </a:rPr>
              <a:t>3,000,000 M</a:t>
            </a:r>
            <a:endParaRPr sz="1400">
              <a:solidFill>
                <a:schemeClr val="lt1"/>
              </a:solidFill>
              <a:latin typeface="Montserrat SemiBold"/>
              <a:ea typeface="Montserrat SemiBold"/>
              <a:cs typeface="Montserrat SemiBold"/>
              <a:sym typeface="Montserrat SemiBold"/>
            </a:endParaRPr>
          </a:p>
        </p:txBody>
      </p:sp>
      <p:cxnSp>
        <p:nvCxnSpPr>
          <p:cNvPr id="171" name="Google Shape;171;p20"/>
          <p:cNvCxnSpPr/>
          <p:nvPr/>
        </p:nvCxnSpPr>
        <p:spPr>
          <a:xfrm rot="10800000">
            <a:off x="4014500" y="4135825"/>
            <a:ext cx="1833300" cy="0"/>
          </a:xfrm>
          <a:prstGeom prst="straightConnector1">
            <a:avLst/>
          </a:prstGeom>
          <a:noFill/>
          <a:ln w="9525" cap="flat" cmpd="sng">
            <a:solidFill>
              <a:schemeClr val="lt1"/>
            </a:solidFill>
            <a:prstDash val="solid"/>
            <a:round/>
            <a:headEnd type="oval" w="med" len="med"/>
            <a:tailEnd type="oval" w="med" len="med"/>
          </a:ln>
        </p:spPr>
      </p:cxnSp>
      <p:sp>
        <p:nvSpPr>
          <p:cNvPr id="172" name="Google Shape;172;p20"/>
          <p:cNvSpPr txBox="1">
            <a:spLocks noGrp="1"/>
          </p:cNvSpPr>
          <p:nvPr>
            <p:ph type="body" idx="1"/>
          </p:nvPr>
        </p:nvSpPr>
        <p:spPr>
          <a:xfrm>
            <a:off x="1149900" y="3909523"/>
            <a:ext cx="2738400" cy="6570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zh-TW" sz="1400">
                <a:solidFill>
                  <a:schemeClr val="lt1"/>
                </a:solidFill>
                <a:latin typeface="Source Sans Pro"/>
                <a:ea typeface="Source Sans Pro"/>
                <a:cs typeface="Source Sans Pro"/>
                <a:sym typeface="Source Sans Pro"/>
              </a:rPr>
              <a:t>市場規模</a:t>
            </a:r>
            <a:endParaRPr sz="1400">
              <a:solidFill>
                <a:schemeClr val="lt1"/>
              </a:solidFill>
              <a:latin typeface="Source Sans Pro"/>
              <a:ea typeface="Source Sans Pro"/>
              <a:cs typeface="Source Sans Pro"/>
              <a:sym typeface="Source Sans Pro"/>
            </a:endParaRPr>
          </a:p>
          <a:p>
            <a:pPr marL="0" lvl="0" indent="0" algn="r" rtl="0">
              <a:lnSpc>
                <a:spcPct val="115000"/>
              </a:lnSpc>
              <a:spcBef>
                <a:spcPts val="0"/>
              </a:spcBef>
              <a:spcAft>
                <a:spcPts val="0"/>
              </a:spcAft>
              <a:buNone/>
            </a:pPr>
            <a:r>
              <a:rPr lang="zh-TW" sz="1400">
                <a:solidFill>
                  <a:schemeClr val="lt1"/>
                </a:solidFill>
                <a:latin typeface="Montserrat SemiBold"/>
                <a:ea typeface="Montserrat SemiBold"/>
                <a:cs typeface="Montserrat SemiBold"/>
                <a:sym typeface="Montserrat SemiBold"/>
              </a:rPr>
              <a:t>50,000,000 M</a:t>
            </a:r>
            <a:endParaRPr sz="14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F4A6">
            <a:alpha val="16069"/>
          </a:srgbClr>
        </a:solidFill>
        <a:effectLst/>
      </p:bgPr>
    </p:bg>
    <p:spTree>
      <p:nvGrpSpPr>
        <p:cNvPr id="1" name="Shape 176"/>
        <p:cNvGrpSpPr/>
        <p:nvPr/>
      </p:nvGrpSpPr>
      <p:grpSpPr>
        <a:xfrm>
          <a:off x="0" y="0"/>
          <a:ext cx="0" cy="0"/>
          <a:chOff x="0" y="0"/>
          <a:chExt cx="0" cy="0"/>
        </a:xfrm>
      </p:grpSpPr>
      <p:sp>
        <p:nvSpPr>
          <p:cNvPr id="177" name="Google Shape;177;p21"/>
          <p:cNvSpPr txBox="1">
            <a:spLocks noGrp="1"/>
          </p:cNvSpPr>
          <p:nvPr>
            <p:ph type="body" idx="1"/>
          </p:nvPr>
        </p:nvSpPr>
        <p:spPr>
          <a:xfrm>
            <a:off x="311710" y="1017725"/>
            <a:ext cx="6415500" cy="65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100">
                <a:solidFill>
                  <a:srgbClr val="666666"/>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內文說明內文說明內文說明內文說明內文說明內文說明內文說明內文說明內文說明內文說明內文說明內文說明內文說明內文說明內文說明內文說明內文說明內文說明內文說明內文說明</a:t>
            </a:r>
            <a:endParaRPr sz="1100">
              <a:solidFill>
                <a:srgbClr val="666666"/>
              </a:solidFill>
              <a:latin typeface="Source Sans Pro"/>
              <a:ea typeface="Source Sans Pro"/>
              <a:cs typeface="Source Sans Pro"/>
              <a:sym typeface="Source Sans Pro"/>
            </a:endParaRPr>
          </a:p>
        </p:txBody>
      </p:sp>
      <p:sp>
        <p:nvSpPr>
          <p:cNvPr id="178" name="Google Shape;178;p21"/>
          <p:cNvSpPr txBox="1">
            <a:spLocks noGrp="1"/>
          </p:cNvSpPr>
          <p:nvPr>
            <p:ph type="title"/>
          </p:nvPr>
        </p:nvSpPr>
        <p:spPr>
          <a:xfrm>
            <a:off x="311700" y="445025"/>
            <a:ext cx="362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rgbClr val="004E5B"/>
                </a:solidFill>
                <a:latin typeface="Montserrat"/>
                <a:ea typeface="Montserrat"/>
                <a:cs typeface="Montserrat"/>
                <a:sym typeface="Montserrat"/>
              </a:rPr>
              <a:t>Go-to-Market Plan</a:t>
            </a:r>
            <a:endParaRPr b="1">
              <a:solidFill>
                <a:srgbClr val="004E5B"/>
              </a:solidFill>
              <a:latin typeface="Montserrat"/>
              <a:ea typeface="Montserrat"/>
              <a:cs typeface="Montserrat"/>
              <a:sym typeface="Montserrat"/>
            </a:endParaRPr>
          </a:p>
        </p:txBody>
      </p:sp>
      <p:grpSp>
        <p:nvGrpSpPr>
          <p:cNvPr id="179" name="Google Shape;179;p21"/>
          <p:cNvGrpSpPr/>
          <p:nvPr/>
        </p:nvGrpSpPr>
        <p:grpSpPr>
          <a:xfrm>
            <a:off x="656985" y="1918861"/>
            <a:ext cx="2229779" cy="1696486"/>
            <a:chOff x="311700" y="1882975"/>
            <a:chExt cx="2463300" cy="1884775"/>
          </a:xfrm>
        </p:grpSpPr>
        <p:sp>
          <p:nvSpPr>
            <p:cNvPr id="180" name="Google Shape;180;p21"/>
            <p:cNvSpPr/>
            <p:nvPr/>
          </p:nvSpPr>
          <p:spPr>
            <a:xfrm>
              <a:off x="311700" y="1882975"/>
              <a:ext cx="2463300" cy="1734300"/>
            </a:xfrm>
            <a:prstGeom prst="roundRect">
              <a:avLst>
                <a:gd name="adj" fmla="val 16667"/>
              </a:avLst>
            </a:prstGeom>
            <a:solidFill>
              <a:srgbClr val="004E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rot="-2700000">
              <a:off x="1419469" y="3468665"/>
              <a:ext cx="247770" cy="247770"/>
            </a:xfrm>
            <a:prstGeom prst="rect">
              <a:avLst/>
            </a:prstGeom>
            <a:solidFill>
              <a:srgbClr val="004E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21"/>
          <p:cNvSpPr txBox="1">
            <a:spLocks noGrp="1"/>
          </p:cNvSpPr>
          <p:nvPr>
            <p:ph type="body" idx="1"/>
          </p:nvPr>
        </p:nvSpPr>
        <p:spPr>
          <a:xfrm>
            <a:off x="797850" y="2805600"/>
            <a:ext cx="19479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600">
                <a:solidFill>
                  <a:schemeClr val="lt1"/>
                </a:solidFill>
                <a:latin typeface="Source Sans Pro SemiBold"/>
                <a:ea typeface="Source Sans Pro SemiBold"/>
                <a:cs typeface="Source Sans Pro SemiBold"/>
                <a:sym typeface="Source Sans Pro SemiBold"/>
              </a:rPr>
              <a:t>策略1</a:t>
            </a:r>
            <a:endParaRPr sz="1600">
              <a:solidFill>
                <a:schemeClr val="lt1"/>
              </a:solidFill>
              <a:latin typeface="Source Sans Pro SemiBold"/>
              <a:ea typeface="Source Sans Pro SemiBold"/>
              <a:cs typeface="Source Sans Pro SemiBold"/>
              <a:sym typeface="Source Sans Pro SemiBold"/>
            </a:endParaRPr>
          </a:p>
        </p:txBody>
      </p:sp>
      <p:sp>
        <p:nvSpPr>
          <p:cNvPr id="183" name="Google Shape;183;p21"/>
          <p:cNvSpPr txBox="1">
            <a:spLocks noGrp="1"/>
          </p:cNvSpPr>
          <p:nvPr>
            <p:ph type="body" idx="1"/>
          </p:nvPr>
        </p:nvSpPr>
        <p:spPr>
          <a:xfrm>
            <a:off x="657000" y="3747400"/>
            <a:ext cx="2229900" cy="88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000">
                <a:solidFill>
                  <a:srgbClr val="666666"/>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a:t>
            </a:r>
            <a:endParaRPr sz="1000">
              <a:solidFill>
                <a:srgbClr val="666666"/>
              </a:solidFill>
              <a:latin typeface="Source Sans Pro"/>
              <a:ea typeface="Source Sans Pro"/>
              <a:cs typeface="Source Sans Pro"/>
              <a:sym typeface="Source Sans Pro"/>
            </a:endParaRPr>
          </a:p>
        </p:txBody>
      </p:sp>
      <p:grpSp>
        <p:nvGrpSpPr>
          <p:cNvPr id="184" name="Google Shape;184;p21"/>
          <p:cNvGrpSpPr/>
          <p:nvPr/>
        </p:nvGrpSpPr>
        <p:grpSpPr>
          <a:xfrm>
            <a:off x="3457047" y="1918861"/>
            <a:ext cx="2229779" cy="1696486"/>
            <a:chOff x="311700" y="1882975"/>
            <a:chExt cx="2463300" cy="1884775"/>
          </a:xfrm>
        </p:grpSpPr>
        <p:sp>
          <p:nvSpPr>
            <p:cNvPr id="185" name="Google Shape;185;p21"/>
            <p:cNvSpPr/>
            <p:nvPr/>
          </p:nvSpPr>
          <p:spPr>
            <a:xfrm>
              <a:off x="311700" y="1882975"/>
              <a:ext cx="2463300" cy="1734300"/>
            </a:xfrm>
            <a:prstGeom prst="roundRect">
              <a:avLst>
                <a:gd name="adj" fmla="val 16667"/>
              </a:avLst>
            </a:prstGeom>
            <a:solidFill>
              <a:srgbClr val="004E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p:nvPr/>
          </p:nvSpPr>
          <p:spPr>
            <a:xfrm rot="-2700000">
              <a:off x="1419469" y="3468665"/>
              <a:ext cx="247770" cy="247770"/>
            </a:xfrm>
            <a:prstGeom prst="rect">
              <a:avLst/>
            </a:prstGeom>
            <a:solidFill>
              <a:srgbClr val="004E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21"/>
          <p:cNvSpPr txBox="1">
            <a:spLocks noGrp="1"/>
          </p:cNvSpPr>
          <p:nvPr>
            <p:ph type="body" idx="1"/>
          </p:nvPr>
        </p:nvSpPr>
        <p:spPr>
          <a:xfrm>
            <a:off x="3597913" y="2805600"/>
            <a:ext cx="19479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600">
                <a:solidFill>
                  <a:schemeClr val="lt1"/>
                </a:solidFill>
                <a:latin typeface="Source Sans Pro SemiBold"/>
                <a:ea typeface="Source Sans Pro SemiBold"/>
                <a:cs typeface="Source Sans Pro SemiBold"/>
                <a:sym typeface="Source Sans Pro SemiBold"/>
              </a:rPr>
              <a:t>策略2</a:t>
            </a:r>
            <a:endParaRPr sz="1600">
              <a:solidFill>
                <a:schemeClr val="lt1"/>
              </a:solidFill>
              <a:latin typeface="Source Sans Pro SemiBold"/>
              <a:ea typeface="Source Sans Pro SemiBold"/>
              <a:cs typeface="Source Sans Pro SemiBold"/>
              <a:sym typeface="Source Sans Pro SemiBold"/>
            </a:endParaRPr>
          </a:p>
        </p:txBody>
      </p:sp>
      <p:sp>
        <p:nvSpPr>
          <p:cNvPr id="188" name="Google Shape;188;p21"/>
          <p:cNvSpPr txBox="1">
            <a:spLocks noGrp="1"/>
          </p:cNvSpPr>
          <p:nvPr>
            <p:ph type="body" idx="1"/>
          </p:nvPr>
        </p:nvSpPr>
        <p:spPr>
          <a:xfrm>
            <a:off x="3457063" y="3747400"/>
            <a:ext cx="2229900" cy="88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000">
                <a:solidFill>
                  <a:srgbClr val="666666"/>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a:t>
            </a:r>
            <a:endParaRPr sz="1000">
              <a:solidFill>
                <a:srgbClr val="666666"/>
              </a:solidFill>
              <a:latin typeface="Source Sans Pro"/>
              <a:ea typeface="Source Sans Pro"/>
              <a:cs typeface="Source Sans Pro"/>
              <a:sym typeface="Source Sans Pro"/>
            </a:endParaRPr>
          </a:p>
        </p:txBody>
      </p:sp>
      <p:grpSp>
        <p:nvGrpSpPr>
          <p:cNvPr id="189" name="Google Shape;189;p21"/>
          <p:cNvGrpSpPr/>
          <p:nvPr/>
        </p:nvGrpSpPr>
        <p:grpSpPr>
          <a:xfrm>
            <a:off x="6257122" y="1918861"/>
            <a:ext cx="2229779" cy="1696486"/>
            <a:chOff x="311700" y="1882975"/>
            <a:chExt cx="2463300" cy="1884775"/>
          </a:xfrm>
        </p:grpSpPr>
        <p:sp>
          <p:nvSpPr>
            <p:cNvPr id="190" name="Google Shape;190;p21"/>
            <p:cNvSpPr/>
            <p:nvPr/>
          </p:nvSpPr>
          <p:spPr>
            <a:xfrm>
              <a:off x="311700" y="1882975"/>
              <a:ext cx="2463300" cy="1734300"/>
            </a:xfrm>
            <a:prstGeom prst="roundRect">
              <a:avLst>
                <a:gd name="adj" fmla="val 16667"/>
              </a:avLst>
            </a:prstGeom>
            <a:solidFill>
              <a:srgbClr val="004E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rot="-2700000">
              <a:off x="1419469" y="3468665"/>
              <a:ext cx="247770" cy="247770"/>
            </a:xfrm>
            <a:prstGeom prst="rect">
              <a:avLst/>
            </a:prstGeom>
            <a:solidFill>
              <a:srgbClr val="004E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21"/>
          <p:cNvSpPr txBox="1">
            <a:spLocks noGrp="1"/>
          </p:cNvSpPr>
          <p:nvPr>
            <p:ph type="body" idx="1"/>
          </p:nvPr>
        </p:nvSpPr>
        <p:spPr>
          <a:xfrm>
            <a:off x="6397988" y="2805600"/>
            <a:ext cx="1947900" cy="348900"/>
          </a:xfrm>
          <a:prstGeom prst="rect">
            <a:avLst/>
          </a:prstGeom>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zh-TW" sz="1600">
                <a:solidFill>
                  <a:schemeClr val="lt1"/>
                </a:solidFill>
                <a:latin typeface="Source Sans Pro SemiBold"/>
                <a:ea typeface="Source Sans Pro SemiBold"/>
                <a:cs typeface="Source Sans Pro SemiBold"/>
                <a:sym typeface="Source Sans Pro SemiBold"/>
              </a:rPr>
              <a:t>策略3</a:t>
            </a:r>
            <a:endParaRPr sz="1600">
              <a:solidFill>
                <a:schemeClr val="lt1"/>
              </a:solidFill>
              <a:latin typeface="Source Sans Pro SemiBold"/>
              <a:ea typeface="Source Sans Pro SemiBold"/>
              <a:cs typeface="Source Sans Pro SemiBold"/>
              <a:sym typeface="Source Sans Pro SemiBold"/>
            </a:endParaRPr>
          </a:p>
        </p:txBody>
      </p:sp>
      <p:sp>
        <p:nvSpPr>
          <p:cNvPr id="193" name="Google Shape;193;p21"/>
          <p:cNvSpPr txBox="1">
            <a:spLocks noGrp="1"/>
          </p:cNvSpPr>
          <p:nvPr>
            <p:ph type="body" idx="1"/>
          </p:nvPr>
        </p:nvSpPr>
        <p:spPr>
          <a:xfrm>
            <a:off x="6257138" y="3747400"/>
            <a:ext cx="2229900" cy="88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000">
                <a:solidFill>
                  <a:srgbClr val="666666"/>
                </a:solidFill>
                <a:latin typeface="Source Sans Pro"/>
                <a:ea typeface="Source Sans Pro"/>
                <a:cs typeface="Source Sans Pro"/>
                <a:sym typeface="Source Sans Pro"/>
              </a:rPr>
              <a:t>內文說明內文說明內文說明內文說明內文說明內文說明內文說明內文說明內文說明內文說明內文說明內文說明內文說明內文說明內文說明內文說明</a:t>
            </a:r>
            <a:endParaRPr sz="1000">
              <a:solidFill>
                <a:srgbClr val="666666"/>
              </a:solidFill>
              <a:latin typeface="Source Sans Pro"/>
              <a:ea typeface="Source Sans Pro"/>
              <a:cs typeface="Source Sans Pro"/>
              <a:sym typeface="Source Sans Pro"/>
            </a:endParaRPr>
          </a:p>
        </p:txBody>
      </p:sp>
      <p:sp>
        <p:nvSpPr>
          <p:cNvPr id="194" name="Google Shape;194;p21"/>
          <p:cNvSpPr/>
          <p:nvPr/>
        </p:nvSpPr>
        <p:spPr>
          <a:xfrm>
            <a:off x="1521786" y="2191826"/>
            <a:ext cx="500033" cy="572693"/>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4277892" y="2266276"/>
            <a:ext cx="588112" cy="458560"/>
          </a:xfrm>
          <a:custGeom>
            <a:avLst/>
            <a:gdLst/>
            <a:ahLst/>
            <a:cxnLst/>
            <a:rect l="l" t="t" r="r" b="b"/>
            <a:pathLst>
              <a:path w="12729" h="9925" extrusionOk="0">
                <a:moveTo>
                  <a:pt x="925" y="3644"/>
                </a:moveTo>
                <a:cubicBezTo>
                  <a:pt x="944" y="3644"/>
                  <a:pt x="963" y="3648"/>
                  <a:pt x="978" y="3655"/>
                </a:cubicBezTo>
                <a:lnTo>
                  <a:pt x="1608" y="3970"/>
                </a:lnTo>
                <a:lnTo>
                  <a:pt x="1608" y="5923"/>
                </a:lnTo>
                <a:lnTo>
                  <a:pt x="978" y="6239"/>
                </a:lnTo>
                <a:cubicBezTo>
                  <a:pt x="963" y="6253"/>
                  <a:pt x="945" y="6259"/>
                  <a:pt x="926" y="6259"/>
                </a:cubicBezTo>
                <a:cubicBezTo>
                  <a:pt x="863" y="6259"/>
                  <a:pt x="788" y="6192"/>
                  <a:pt x="788" y="6144"/>
                </a:cubicBezTo>
                <a:lnTo>
                  <a:pt x="788" y="3781"/>
                </a:lnTo>
                <a:cubicBezTo>
                  <a:pt x="788" y="3685"/>
                  <a:pt x="862" y="3644"/>
                  <a:pt x="925" y="3644"/>
                </a:cubicBezTo>
                <a:close/>
                <a:moveTo>
                  <a:pt x="10177" y="1796"/>
                </a:moveTo>
                <a:lnTo>
                  <a:pt x="10177" y="8129"/>
                </a:lnTo>
                <a:lnTo>
                  <a:pt x="2458" y="5892"/>
                </a:lnTo>
                <a:lnTo>
                  <a:pt x="2458" y="4033"/>
                </a:lnTo>
                <a:lnTo>
                  <a:pt x="10177" y="1796"/>
                </a:lnTo>
                <a:close/>
                <a:moveTo>
                  <a:pt x="4128" y="7247"/>
                </a:moveTo>
                <a:lnTo>
                  <a:pt x="6963" y="8066"/>
                </a:lnTo>
                <a:cubicBezTo>
                  <a:pt x="6648" y="8507"/>
                  <a:pt x="6176" y="8822"/>
                  <a:pt x="5640" y="8822"/>
                </a:cubicBezTo>
                <a:cubicBezTo>
                  <a:pt x="4758" y="8822"/>
                  <a:pt x="4097" y="8097"/>
                  <a:pt x="4128" y="7247"/>
                </a:cubicBezTo>
                <a:close/>
                <a:moveTo>
                  <a:pt x="11374" y="820"/>
                </a:moveTo>
                <a:cubicBezTo>
                  <a:pt x="11626" y="820"/>
                  <a:pt x="11815" y="1009"/>
                  <a:pt x="11815" y="1261"/>
                </a:cubicBezTo>
                <a:lnTo>
                  <a:pt x="11815" y="8696"/>
                </a:lnTo>
                <a:cubicBezTo>
                  <a:pt x="11815" y="8916"/>
                  <a:pt x="11626" y="9137"/>
                  <a:pt x="11374" y="9137"/>
                </a:cubicBezTo>
                <a:cubicBezTo>
                  <a:pt x="11154" y="9137"/>
                  <a:pt x="10996" y="8916"/>
                  <a:pt x="10996" y="8696"/>
                </a:cubicBezTo>
                <a:lnTo>
                  <a:pt x="10996" y="1261"/>
                </a:lnTo>
                <a:cubicBezTo>
                  <a:pt x="10996" y="1009"/>
                  <a:pt x="11185" y="820"/>
                  <a:pt x="11374" y="820"/>
                </a:cubicBezTo>
                <a:close/>
                <a:moveTo>
                  <a:pt x="11437" y="1"/>
                </a:moveTo>
                <a:cubicBezTo>
                  <a:pt x="10839"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4"/>
                  <a:pt x="983" y="7094"/>
                </a:cubicBezTo>
                <a:cubicBezTo>
                  <a:pt x="1127" y="7094"/>
                  <a:pt x="1275" y="7063"/>
                  <a:pt x="1419" y="6995"/>
                </a:cubicBezTo>
                <a:lnTo>
                  <a:pt x="2143" y="6648"/>
                </a:lnTo>
                <a:lnTo>
                  <a:pt x="3340" y="6995"/>
                </a:lnTo>
                <a:cubicBezTo>
                  <a:pt x="3151" y="8412"/>
                  <a:pt x="4254" y="9641"/>
                  <a:pt x="5672" y="9641"/>
                </a:cubicBezTo>
                <a:cubicBezTo>
                  <a:pt x="6585" y="9641"/>
                  <a:pt x="7405" y="9074"/>
                  <a:pt x="7814" y="8286"/>
                </a:cubicBezTo>
                <a:lnTo>
                  <a:pt x="10271" y="9011"/>
                </a:lnTo>
                <a:cubicBezTo>
                  <a:pt x="10429" y="9515"/>
                  <a:pt x="10902" y="9925"/>
                  <a:pt x="11469" y="9925"/>
                </a:cubicBezTo>
                <a:cubicBezTo>
                  <a:pt x="12130" y="9925"/>
                  <a:pt x="12729" y="9358"/>
                  <a:pt x="12729" y="8664"/>
                </a:cubicBezTo>
                <a:lnTo>
                  <a:pt x="12729" y="1198"/>
                </a:lnTo>
                <a:cubicBezTo>
                  <a:pt x="12634" y="536"/>
                  <a:pt x="12099" y="1"/>
                  <a:pt x="11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21"/>
          <p:cNvGrpSpPr/>
          <p:nvPr/>
        </p:nvGrpSpPr>
        <p:grpSpPr>
          <a:xfrm>
            <a:off x="7077894" y="2179480"/>
            <a:ext cx="588108" cy="579596"/>
            <a:chOff x="-64774725" y="1916550"/>
            <a:chExt cx="319000" cy="314400"/>
          </a:xfrm>
        </p:grpSpPr>
        <p:sp>
          <p:nvSpPr>
            <p:cNvPr id="197" name="Google Shape;197;p21"/>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1832</Words>
  <Application>Microsoft Office PowerPoint</Application>
  <PresentationFormat>如螢幕大小 (16:9)</PresentationFormat>
  <Paragraphs>193</Paragraphs>
  <Slides>18</Slides>
  <Notes>18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18</vt:i4>
      </vt:variant>
    </vt:vector>
  </HeadingPairs>
  <TitlesOfParts>
    <vt:vector size="25" baseType="lpstr">
      <vt:lpstr>Montserrat SemiBold</vt:lpstr>
      <vt:lpstr>Montserrat</vt:lpstr>
      <vt:lpstr>Source Sans Pro SemiBold</vt:lpstr>
      <vt:lpstr>Source Sans Pro</vt:lpstr>
      <vt:lpstr>Arial</vt:lpstr>
      <vt:lpstr>Montserrat Medium</vt:lpstr>
      <vt:lpstr>Simple Light</vt:lpstr>
      <vt:lpstr>Company Name</vt:lpstr>
      <vt:lpstr>Company Purpose</vt:lpstr>
      <vt:lpstr>Problem</vt:lpstr>
      <vt:lpstr>Solution</vt:lpstr>
      <vt:lpstr>Demo</vt:lpstr>
      <vt:lpstr>Demo</vt:lpstr>
      <vt:lpstr>Demo</vt:lpstr>
      <vt:lpstr>Market Size</vt:lpstr>
      <vt:lpstr>Go-to-Market Plan</vt:lpstr>
      <vt:lpstr>Business Model</vt:lpstr>
      <vt:lpstr>Competition</vt:lpstr>
      <vt:lpstr>Core Team</vt:lpstr>
      <vt:lpstr>Core Team</vt:lpstr>
      <vt:lpstr>Financials</vt:lpstr>
      <vt:lpstr>Financials</vt:lpstr>
      <vt:lpstr>Current Status/ Traction</vt:lpstr>
      <vt:lpstr>Call-to-Action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cp:lastModifiedBy>ryan lai</cp:lastModifiedBy>
  <cp:revision>9</cp:revision>
  <dcterms:modified xsi:type="dcterms:W3CDTF">2021-07-02T05:05:09Z</dcterms:modified>
</cp:coreProperties>
</file>